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60" name="Shape 60"/>
          <p:cNvSpPr/>
          <p:nvPr>
            <p:ph type="sldImg"/>
          </p:nvPr>
        </p:nvSpPr>
        <p:spPr>
          <a:xfrm>
            <a:off x="1143000" y="685800"/>
            <a:ext cx="4572000" cy="3429000"/>
          </a:xfrm>
          <a:prstGeom prst="rect">
            <a:avLst/>
          </a:prstGeom>
        </p:spPr>
        <p:txBody>
          <a:bodyPr/>
          <a:lstStyle/>
          <a:p>
            <a:pPr/>
          </a:p>
        </p:txBody>
      </p:sp>
      <p:sp>
        <p:nvSpPr>
          <p:cNvPr id="61" name="Shape 6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8" y="1151929"/>
            <a:ext cx="7358064" cy="2321720"/>
          </a:xfrm>
          <a:prstGeom prst="rect">
            <a:avLst/>
          </a:prstGeom>
        </p:spPr>
        <p:txBody>
          <a:bodyPr lIns="35718" tIns="35718" rIns="35718" bIns="35718" anchor="b"/>
          <a:lstStyle>
            <a:lvl1pPr defTabSz="410765">
              <a:defRPr>
                <a:solidFill>
                  <a:srgbClr val="000080"/>
                </a:solidFill>
              </a:defRPr>
            </a:lvl1pPr>
          </a:lstStyle>
          <a:p>
            <a:pPr/>
            <a:r>
              <a:t>Title Text</a:t>
            </a:r>
          </a:p>
        </p:txBody>
      </p:sp>
      <p:sp>
        <p:nvSpPr>
          <p:cNvPr id="44"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1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 Id="rId3"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4.pptx"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16.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17.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18.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18.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1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1.png"/><Relationship Id="rId5" Type="http://schemas.openxmlformats.org/officeDocument/2006/relationships/image" Target="../media/image22.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5.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6.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6.png"/><Relationship Id="rId5" Type="http://schemas.openxmlformats.org/officeDocument/2006/relationships/image" Target="../media/image27.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8.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8.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8.png"/></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29.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4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30.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30.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30.png"/></Relationships>

</file>

<file path=ppt/slides/_rels/slide5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30.png"/></Relationships>

</file>

<file path=ppt/slides/_rels/slide5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30.png"/></Relationships>

</file>

<file path=ppt/slides/_rels/slide5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31.png"/></Relationships>

</file>

<file path=ppt/slides/_rels/slide5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31.png"/></Relationships>

</file>

<file path=ppt/slides/_rels/slide5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5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www.icloud.com/numbers/0leoOOlezWp6BYKSiPJhdXy7Q" TargetMode="External"/><Relationship Id="rId4" Type="http://schemas.openxmlformats.org/officeDocument/2006/relationships/hyperlink" Target="https://bcourses.berkeley.edu/courses/1487684/assignments/8051996" TargetMode="External"/><Relationship Id="rId5" Type="http://schemas.openxmlformats.org/officeDocument/2006/relationships/hyperlink" Target="https://bcourses.berkeley.edu/courses/1487684" TargetMode="External"/></Relationships>

</file>

<file path=ppt/slides/_rels/slide5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4/assignments/8051996"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www.icloud.com/numbers/0leoOOlezWp6BYKSiPJhdXy7Q" TargetMode="External"/></Relationships>

</file>

<file path=ppt/slides/_rels/slide6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4" TargetMode="External"/></Relationships>

</file>

<file path=ppt/slides/_rels/slide6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6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6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6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s>

</file>

<file path=ppt/slides/_rels/slide6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4.png"/><Relationship Id="rId3" Type="http://schemas.openxmlformats.org/officeDocument/2006/relationships/image" Target="../media/image35.png"/></Relationships>

</file>

<file path=ppt/slides/_rels/slide6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6.png"/></Relationships>

</file>

<file path=ppt/slides/_rels/slide6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7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7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8.png"/></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7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7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7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8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8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 name="About the Cours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64" name="The long 20th century will in all likelihood be seen in the future as the watershed in human experience:…"/>
          <p:cNvSpPr txBox="1"/>
          <p:nvPr>
            <p:ph type="body" idx="4294967295"/>
          </p:nvPr>
        </p:nvSpPr>
        <p:spPr>
          <a:xfrm>
            <a:off x="277663" y="1267121"/>
            <a:ext cx="85725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n-lt"/>
                <a:ea typeface="+mn-ea"/>
                <a:cs typeface="+mn-cs"/>
                <a:sym typeface="Helvetica"/>
              </a:defRPr>
            </a:pPr>
            <a:r>
              <a:t>The long 20th century will in all likelihood be seen in the future as </a:t>
            </a:r>
            <a:r>
              <a:rPr i="1"/>
              <a:t>the</a:t>
            </a:r>
            <a:r>
              <a:t> watershed in human experience:</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Nine aspects: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History was economic…</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Explosion of wealth…</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Cornucopia of technology…</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Demographic transition…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Feminist revolution…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Empowered tyrannies…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Wealth gulfs…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Inclusion and hierarchy attenuation…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Mismanagement and insecurity…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I think—a century again…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Empire"/>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Empire</a:t>
            </a:r>
          </a:p>
        </p:txBody>
      </p:sp>
      <p:pic>
        <p:nvPicPr>
          <p:cNvPr id="94" name="Cursor_and_File_Map_of_the_British_Empire_in_the_1920_s_png_-_New_World_Encyclopedia.png" descr="Cursor_and_File_Map_of_the_British_Empire_in_the_1920_s_png_-_New_World_Encyclopedia.png"/>
          <p:cNvPicPr>
            <a:picLocks noChangeAspect="1"/>
          </p:cNvPicPr>
          <p:nvPr/>
        </p:nvPicPr>
        <p:blipFill>
          <a:blip r:embed="rId2">
            <a:extLst/>
          </a:blip>
          <a:stretch>
            <a:fillRect/>
          </a:stretch>
        </p:blipFill>
        <p:spPr>
          <a:xfrm>
            <a:off x="457199" y="1094171"/>
            <a:ext cx="8234348" cy="4521278"/>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India</a:t>
            </a:r>
          </a:p>
        </p:txBody>
      </p:sp>
      <p:sp>
        <p:nvSpPr>
          <p:cNvPr id="97" name="On to Chapter 3: Globalizing the World, 1870-1914 (&amp; Eichengreen, 1&amp;2):…"/>
          <p:cNvSpPr txBox="1"/>
          <p:nvPr>
            <p:ph type="body" sz="quarter" idx="4294967295"/>
          </p:nvPr>
        </p:nvSpPr>
        <p:spPr>
          <a:xfrm>
            <a:off x="277663" y="1267121"/>
            <a:ext cx="8572501" cy="524126"/>
          </a:xfrm>
          <a:prstGeom prst="rect">
            <a:avLst/>
          </a:prstGeom>
        </p:spPr>
        <p:txBody>
          <a:bodyPr lIns="45718" tIns="45718" rIns="45718" bIns="45718" anchor="t"/>
          <a:lstStyle>
            <a:lvl1pPr marL="0" indent="0" defTabSz="429768">
              <a:spcBef>
                <a:spcPts val="0"/>
              </a:spcBef>
              <a:buSzTx/>
              <a:buFont typeface="Arial"/>
              <a:buNone/>
              <a:defRPr b="1" sz="2200">
                <a:uFill>
                  <a:solidFill>
                    <a:srgbClr val="000000"/>
                  </a:solidFill>
                </a:uFill>
                <a:latin typeface="+mn-lt"/>
                <a:ea typeface="+mn-ea"/>
                <a:cs typeface="+mn-cs"/>
                <a:sym typeface="Helvetica"/>
              </a:defRPr>
            </a:lvl1pPr>
          </a:lstStyle>
          <a:p>
            <a:pPr/>
            <a:r>
              <a:t>How do the British manage to conquer India?</a:t>
            </a:r>
          </a:p>
        </p:txBody>
      </p:sp>
      <p:pic>
        <p:nvPicPr>
          <p:cNvPr id="98" name="Image" descr="Image"/>
          <p:cNvPicPr>
            <a:picLocks noChangeAspect="1"/>
          </p:cNvPicPr>
          <p:nvPr/>
        </p:nvPicPr>
        <p:blipFill>
          <a:blip r:embed="rId2">
            <a:extLst/>
          </a:blip>
          <a:stretch>
            <a:fillRect/>
          </a:stretch>
        </p:blipFill>
        <p:spPr>
          <a:xfrm>
            <a:off x="2056507" y="1791246"/>
            <a:ext cx="3686420" cy="1707870"/>
          </a:xfrm>
          <a:prstGeom prst="rect">
            <a:avLst/>
          </a:prstGeom>
          <a:ln w="12700">
            <a:miter lim="400000"/>
          </a:ln>
        </p:spPr>
      </p:pic>
      <p:pic>
        <p:nvPicPr>
          <p:cNvPr id="99" name="Image" descr="Image"/>
          <p:cNvPicPr>
            <a:picLocks noChangeAspect="1"/>
          </p:cNvPicPr>
          <p:nvPr/>
        </p:nvPicPr>
        <p:blipFill>
          <a:blip r:embed="rId3">
            <a:extLst/>
          </a:blip>
          <a:stretch>
            <a:fillRect/>
          </a:stretch>
        </p:blipFill>
        <p:spPr>
          <a:xfrm>
            <a:off x="2081907" y="3499115"/>
            <a:ext cx="3765876" cy="2685345"/>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 name="The Conquest of India"/>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The Conquest of India</a:t>
            </a:r>
          </a:p>
        </p:txBody>
      </p:sp>
      <p:sp>
        <p:nvSpPr>
          <p:cNvPr id="102" name="1767: Bombay, Madras, Calcutta, and tax collector for the collapsing Mogul Empire in Bengal and Oudh…"/>
          <p:cNvSpPr txBox="1"/>
          <p:nvPr>
            <p:ph type="body" sz="half" idx="4294967295"/>
          </p:nvPr>
        </p:nvSpPr>
        <p:spPr>
          <a:xfrm>
            <a:off x="457199" y="4611173"/>
            <a:ext cx="8234348" cy="1727061"/>
          </a:xfrm>
          <a:prstGeom prst="rect">
            <a:avLst/>
          </a:prstGeom>
        </p:spPr>
        <p:txBody>
          <a:bodyPr lIns="50800" tIns="50800" rIns="50800" bIns="50800" anchor="t"/>
          <a:lstStyle/>
          <a:p>
            <a:pPr marL="278882" indent="-278882" defTabSz="704087">
              <a:spcBef>
                <a:spcPts val="600"/>
              </a:spcBef>
              <a:defRPr sz="1848">
                <a:uFill>
                  <a:solidFill>
                    <a:srgbClr val="000000"/>
                  </a:solidFill>
                </a:uFill>
                <a:latin typeface="Calibri"/>
                <a:ea typeface="Calibri"/>
                <a:cs typeface="Calibri"/>
                <a:sym typeface="Calibri"/>
              </a:defRPr>
            </a:pPr>
            <a:r>
              <a:t>1767: Bombay, Madras, Calcutta, and tax collector for the collapsing Mogul Empire in Bengal and Oudh</a:t>
            </a:r>
          </a:p>
          <a:p>
            <a:pPr marL="278882" indent="-278882" defTabSz="704087">
              <a:spcBef>
                <a:spcPts val="600"/>
              </a:spcBef>
              <a:defRPr sz="1848">
                <a:uFill>
                  <a:solidFill>
                    <a:srgbClr val="000000"/>
                  </a:solidFill>
                </a:uFill>
                <a:latin typeface="Calibri"/>
                <a:ea typeface="Calibri"/>
                <a:cs typeface="Calibri"/>
                <a:sym typeface="Calibri"/>
              </a:defRPr>
            </a:pPr>
            <a:r>
              <a:t>1805: armies composed 3/4 of soldiers born in India; Viceroy Richard Wellesley’s conquest policy</a:t>
            </a:r>
          </a:p>
          <a:p>
            <a:pPr marL="278882" indent="-278882" defTabSz="704087">
              <a:spcBef>
                <a:spcPts val="600"/>
              </a:spcBef>
              <a:defRPr sz="1848">
                <a:uFill>
                  <a:solidFill>
                    <a:srgbClr val="000000"/>
                  </a:solidFill>
                </a:uFill>
                <a:latin typeface="Calibri"/>
                <a:ea typeface="Calibri"/>
                <a:cs typeface="Calibri"/>
                <a:sym typeface="Calibri"/>
              </a:defRPr>
            </a:pPr>
            <a:r>
              <a:t>1858: conquest complete with suppression of Sipahi Uprising</a:t>
            </a:r>
          </a:p>
        </p:txBody>
      </p:sp>
      <p:pic>
        <p:nvPicPr>
          <p:cNvPr id="103" name="Cursor_and_conquest_of_india_-_Google_Search.png" descr="Cursor_and_conquest_of_india_-_Google_Search.png"/>
          <p:cNvPicPr>
            <a:picLocks noChangeAspect="1"/>
          </p:cNvPicPr>
          <p:nvPr/>
        </p:nvPicPr>
        <p:blipFill>
          <a:blip r:embed="rId2">
            <a:extLst/>
          </a:blip>
          <a:stretch>
            <a:fillRect/>
          </a:stretch>
        </p:blipFill>
        <p:spPr>
          <a:xfrm>
            <a:off x="457199" y="1094171"/>
            <a:ext cx="8234348" cy="3517003"/>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India</a:t>
            </a:r>
          </a:p>
        </p:txBody>
      </p:sp>
      <p:sp>
        <p:nvSpPr>
          <p:cNvPr id="106" name="On to Chapter 3: Globalizing the World, 1870-1914 (&amp; Eichengreen, 1&amp;2):…"/>
          <p:cNvSpPr txBox="1"/>
          <p:nvPr>
            <p:ph type="body" sz="quarter" idx="4294967295"/>
          </p:nvPr>
        </p:nvSpPr>
        <p:spPr>
          <a:xfrm>
            <a:off x="277663" y="1267121"/>
            <a:ext cx="8572501" cy="524126"/>
          </a:xfrm>
          <a:prstGeom prst="rect">
            <a:avLst/>
          </a:prstGeom>
        </p:spPr>
        <p:txBody>
          <a:bodyPr lIns="45718" tIns="45718" rIns="45718" bIns="45718" anchor="t"/>
          <a:lstStyle>
            <a:lvl1pPr marL="0" indent="0" defTabSz="429768">
              <a:spcBef>
                <a:spcPts val="0"/>
              </a:spcBef>
              <a:buSzTx/>
              <a:buFont typeface="Arial"/>
              <a:buNone/>
              <a:defRPr b="1" sz="2200">
                <a:uFill>
                  <a:solidFill>
                    <a:srgbClr val="000000"/>
                  </a:solidFill>
                </a:uFill>
                <a:latin typeface="+mn-lt"/>
                <a:ea typeface="+mn-ea"/>
                <a:cs typeface="+mn-cs"/>
                <a:sym typeface="Helvetica"/>
              </a:defRPr>
            </a:lvl1pPr>
          </a:lstStyle>
          <a:p>
            <a:pPr/>
            <a:r>
              <a:t>Why didn’t the British transform India into an industrial power?</a:t>
            </a:r>
          </a:p>
        </p:txBody>
      </p:sp>
      <p:pic>
        <p:nvPicPr>
          <p:cNvPr id="107" name="Image" descr="Image"/>
          <p:cNvPicPr>
            <a:picLocks noChangeAspect="1"/>
          </p:cNvPicPr>
          <p:nvPr/>
        </p:nvPicPr>
        <p:blipFill>
          <a:blip r:embed="rId2">
            <a:extLst/>
          </a:blip>
          <a:stretch>
            <a:fillRect/>
          </a:stretch>
        </p:blipFill>
        <p:spPr>
          <a:xfrm>
            <a:off x="277663" y="1861939"/>
            <a:ext cx="8572501" cy="3950932"/>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Isandlhwana"/>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Isandlhwana</a:t>
            </a:r>
          </a:p>
        </p:txBody>
      </p:sp>
      <p:sp>
        <p:nvSpPr>
          <p:cNvPr id="110" name="1879…"/>
          <p:cNvSpPr txBox="1"/>
          <p:nvPr>
            <p:ph type="body" sz="half" idx="4294967295"/>
          </p:nvPr>
        </p:nvSpPr>
        <p:spPr>
          <a:xfrm>
            <a:off x="457199" y="1094171"/>
            <a:ext cx="4074076" cy="5244063"/>
          </a:xfrm>
          <a:prstGeom prst="rect">
            <a:avLst/>
          </a:prstGeom>
        </p:spPr>
        <p:txBody>
          <a:bodyPr lIns="50800" tIns="50800" rIns="50800" bIns="50800" anchor="t"/>
          <a:lstStyle/>
          <a:p>
            <a:pPr marL="268017" indent="-268017" defTabSz="676655">
              <a:spcBef>
                <a:spcPts val="600"/>
              </a:spcBef>
              <a:defRPr sz="1776">
                <a:uFill>
                  <a:solidFill>
                    <a:srgbClr val="000000"/>
                  </a:solidFill>
                </a:uFill>
                <a:latin typeface="Calibri"/>
                <a:ea typeface="Calibri"/>
                <a:cs typeface="Calibri"/>
                <a:sym typeface="Calibri"/>
              </a:defRPr>
            </a:pPr>
            <a:r>
              <a:t>1879</a:t>
            </a:r>
          </a:p>
          <a:p>
            <a:pPr marL="268017" indent="-268017" defTabSz="676655">
              <a:spcBef>
                <a:spcPts val="600"/>
              </a:spcBef>
              <a:defRPr sz="1776">
                <a:uFill>
                  <a:solidFill>
                    <a:srgbClr val="000000"/>
                  </a:solidFill>
                </a:uFill>
                <a:latin typeface="Calibri"/>
                <a:ea typeface="Calibri"/>
                <a:cs typeface="Calibri"/>
                <a:sym typeface="Calibri"/>
              </a:defRPr>
            </a:pPr>
            <a:r>
              <a:t>Sir Henry Bartle Freer, High Commissioner for South Africa</a:t>
            </a:r>
          </a:p>
          <a:p>
            <a:pPr lvl="1" marL="596947" indent="-268017" defTabSz="676655">
              <a:spcBef>
                <a:spcPts val="600"/>
              </a:spcBef>
              <a:defRPr sz="1776">
                <a:uFill>
                  <a:solidFill>
                    <a:srgbClr val="000000"/>
                  </a:solidFill>
                </a:uFill>
                <a:latin typeface="Calibri"/>
                <a:ea typeface="Calibri"/>
                <a:cs typeface="Calibri"/>
                <a:sym typeface="Calibri"/>
              </a:defRPr>
            </a:pPr>
            <a:r>
              <a:t>His mandate: to “Canadaize” it…</a:t>
            </a:r>
          </a:p>
          <a:p>
            <a:pPr lvl="1" marL="596947" indent="-268017" defTabSz="676655">
              <a:spcBef>
                <a:spcPts val="600"/>
              </a:spcBef>
              <a:defRPr sz="1776">
                <a:uFill>
                  <a:solidFill>
                    <a:srgbClr val="000000"/>
                  </a:solidFill>
                </a:uFill>
                <a:latin typeface="Calibri"/>
                <a:ea typeface="Calibri"/>
                <a:cs typeface="Calibri"/>
                <a:sym typeface="Calibri"/>
              </a:defRPr>
            </a:pPr>
            <a:r>
              <a:t>Cape Colony</a:t>
            </a:r>
          </a:p>
          <a:p>
            <a:pPr lvl="1" marL="596947" indent="-268017" defTabSz="676655">
              <a:spcBef>
                <a:spcPts val="600"/>
              </a:spcBef>
              <a:defRPr sz="1776">
                <a:uFill>
                  <a:solidFill>
                    <a:srgbClr val="000000"/>
                  </a:solidFill>
                </a:uFill>
                <a:latin typeface="Calibri"/>
                <a:ea typeface="Calibri"/>
                <a:cs typeface="Calibri"/>
                <a:sym typeface="Calibri"/>
              </a:defRPr>
            </a:pPr>
            <a:r>
              <a:t>Natal</a:t>
            </a:r>
          </a:p>
          <a:p>
            <a:pPr lvl="1" marL="596947" indent="-268017" defTabSz="676655">
              <a:spcBef>
                <a:spcPts val="600"/>
              </a:spcBef>
              <a:defRPr sz="1776">
                <a:uFill>
                  <a:solidFill>
                    <a:srgbClr val="000000"/>
                  </a:solidFill>
                </a:uFill>
                <a:latin typeface="Calibri"/>
                <a:ea typeface="Calibri"/>
                <a:cs typeface="Calibri"/>
                <a:sym typeface="Calibri"/>
              </a:defRPr>
            </a:pPr>
            <a:r>
              <a:t>Boer Republics</a:t>
            </a:r>
          </a:p>
          <a:p>
            <a:pPr lvl="1" marL="596947" indent="-268017" defTabSz="676655">
              <a:spcBef>
                <a:spcPts val="600"/>
              </a:spcBef>
              <a:defRPr sz="1776">
                <a:uFill>
                  <a:solidFill>
                    <a:srgbClr val="000000"/>
                  </a:solidFill>
                </a:uFill>
                <a:latin typeface="Calibri"/>
                <a:ea typeface="Calibri"/>
                <a:cs typeface="Calibri"/>
                <a:sym typeface="Calibri"/>
              </a:defRPr>
            </a:pPr>
            <a:r>
              <a:t>Zululand</a:t>
            </a:r>
          </a:p>
          <a:p>
            <a:pPr marL="268017" indent="-268017" defTabSz="676655">
              <a:spcBef>
                <a:spcPts val="600"/>
              </a:spcBef>
              <a:defRPr sz="1776">
                <a:uFill>
                  <a:solidFill>
                    <a:srgbClr val="000000"/>
                  </a:solidFill>
                </a:uFill>
                <a:latin typeface="Calibri"/>
                <a:ea typeface="Calibri"/>
                <a:cs typeface="Calibri"/>
                <a:sym typeface="Calibri"/>
              </a:defRPr>
            </a:pPr>
            <a:r>
              <a:t>Lord Chelmsford with 15000 soldiers</a:t>
            </a:r>
          </a:p>
          <a:p>
            <a:pPr lvl="1" marL="596947" indent="-268017" defTabSz="676655">
              <a:spcBef>
                <a:spcPts val="600"/>
              </a:spcBef>
              <a:defRPr sz="1776">
                <a:uFill>
                  <a:solidFill>
                    <a:srgbClr val="000000"/>
                  </a:solidFill>
                </a:uFill>
                <a:latin typeface="Calibri"/>
                <a:ea typeface="Calibri"/>
                <a:cs typeface="Calibri"/>
                <a:sym typeface="Calibri"/>
              </a:defRPr>
            </a:pPr>
            <a:r>
              <a:t>The “horns and chest of the buffalo”</a:t>
            </a:r>
          </a:p>
          <a:p>
            <a:pPr lvl="1" marL="596947" indent="-268017" defTabSz="676655">
              <a:spcBef>
                <a:spcPts val="600"/>
              </a:spcBef>
              <a:defRPr sz="1776">
                <a:uFill>
                  <a:solidFill>
                    <a:srgbClr val="000000"/>
                  </a:solidFill>
                </a:uFill>
                <a:latin typeface="Calibri"/>
                <a:ea typeface="Calibri"/>
                <a:cs typeface="Calibri"/>
                <a:sym typeface="Calibri"/>
              </a:defRPr>
            </a:pPr>
            <a:r>
              <a:t>1300 British casualties—1300? Zulu</a:t>
            </a:r>
          </a:p>
          <a:p>
            <a:pPr marL="268017" indent="-268017" defTabSz="676655">
              <a:spcBef>
                <a:spcPts val="600"/>
              </a:spcBef>
              <a:defRPr sz="1776">
                <a:uFill>
                  <a:solidFill>
                    <a:srgbClr val="000000"/>
                  </a:solidFill>
                </a:uFill>
                <a:latin typeface="Calibri"/>
                <a:ea typeface="Calibri"/>
                <a:cs typeface="Calibri"/>
                <a:sym typeface="Calibri"/>
              </a:defRPr>
            </a:pPr>
            <a:r>
              <a:t>British reaction: “We can’t be beaten by n———“</a:t>
            </a:r>
          </a:p>
          <a:p>
            <a:pPr lvl="1" marL="596947" indent="-268017" defTabSz="676655">
              <a:spcBef>
                <a:spcPts val="600"/>
              </a:spcBef>
              <a:defRPr sz="1776">
                <a:uFill>
                  <a:solidFill>
                    <a:srgbClr val="000000"/>
                  </a:solidFill>
                </a:uFill>
                <a:latin typeface="Calibri"/>
                <a:ea typeface="Calibri"/>
                <a:cs typeface="Calibri"/>
                <a:sym typeface="Calibri"/>
              </a:defRPr>
            </a:pPr>
            <a:r>
              <a:t>As Cetshwayo had feared…</a:t>
            </a:r>
          </a:p>
        </p:txBody>
      </p:sp>
      <p:pic>
        <p:nvPicPr>
          <p:cNvPr id="111" name="Cursor_and_isandlwana_map_-_Google_Search.png" descr="Cursor_and_isandlwana_map_-_Google_Search.png"/>
          <p:cNvPicPr>
            <a:picLocks noChangeAspect="1"/>
          </p:cNvPicPr>
          <p:nvPr/>
        </p:nvPicPr>
        <p:blipFill>
          <a:blip r:embed="rId2">
            <a:extLst/>
          </a:blip>
          <a:stretch>
            <a:fillRect/>
          </a:stretch>
        </p:blipFill>
        <p:spPr>
          <a:xfrm>
            <a:off x="4513350" y="1094171"/>
            <a:ext cx="4178197" cy="5244063"/>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China</a:t>
            </a:r>
          </a:p>
        </p:txBody>
      </p:sp>
      <p:sp>
        <p:nvSpPr>
          <p:cNvPr id="114" name="On to Chapter 3: Globalizing the World, 1870-1914 (&amp; Eichengreen, 1&amp;2):…"/>
          <p:cNvSpPr txBox="1"/>
          <p:nvPr>
            <p:ph type="body" sz="quarter" idx="4294967295"/>
          </p:nvPr>
        </p:nvSpPr>
        <p:spPr>
          <a:xfrm>
            <a:off x="277663" y="1267121"/>
            <a:ext cx="8572501" cy="524126"/>
          </a:xfrm>
          <a:prstGeom prst="rect">
            <a:avLst/>
          </a:prstGeom>
        </p:spPr>
        <p:txBody>
          <a:bodyPr lIns="45718" tIns="45718" rIns="45718" bIns="45718" anchor="t"/>
          <a:lstStyle>
            <a:lvl1pPr marL="0" indent="0" defTabSz="429768">
              <a:spcBef>
                <a:spcPts val="0"/>
              </a:spcBef>
              <a:buSzTx/>
              <a:buFont typeface="Arial"/>
              <a:buNone/>
              <a:defRPr b="1" sz="2200">
                <a:uFill>
                  <a:solidFill>
                    <a:srgbClr val="000000"/>
                  </a:solidFill>
                </a:uFill>
                <a:latin typeface="+mn-lt"/>
                <a:ea typeface="+mn-ea"/>
                <a:cs typeface="+mn-cs"/>
                <a:sym typeface="Helvetica"/>
              </a:defRPr>
            </a:lvl1pPr>
          </a:lstStyle>
          <a:p>
            <a:pPr/>
            <a:r>
              <a:t>Why did 1870-1975 see China’s relative nadir?</a:t>
            </a:r>
          </a:p>
        </p:txBody>
      </p:sp>
      <p:pic>
        <p:nvPicPr>
          <p:cNvPr id="115" name="Image" descr="Image"/>
          <p:cNvPicPr>
            <a:picLocks noChangeAspect="1"/>
          </p:cNvPicPr>
          <p:nvPr/>
        </p:nvPicPr>
        <p:blipFill>
          <a:blip r:embed="rId2">
            <a:extLst/>
          </a:blip>
          <a:stretch>
            <a:fillRect/>
          </a:stretch>
        </p:blipFill>
        <p:spPr>
          <a:xfrm>
            <a:off x="277663" y="1791246"/>
            <a:ext cx="4152470" cy="2766015"/>
          </a:xfrm>
          <a:prstGeom prst="rect">
            <a:avLst/>
          </a:prstGeom>
          <a:ln w="12700">
            <a:miter lim="400000"/>
          </a:ln>
        </p:spPr>
      </p:pic>
      <p:pic>
        <p:nvPicPr>
          <p:cNvPr id="116" name="Image" descr="Image"/>
          <p:cNvPicPr>
            <a:picLocks noChangeAspect="1"/>
          </p:cNvPicPr>
          <p:nvPr/>
        </p:nvPicPr>
        <p:blipFill>
          <a:blip r:embed="rId3">
            <a:extLst/>
          </a:blip>
          <a:stretch>
            <a:fillRect/>
          </a:stretch>
        </p:blipFill>
        <p:spPr>
          <a:xfrm>
            <a:off x="4601551" y="1791246"/>
            <a:ext cx="4248614" cy="2035349"/>
          </a:xfrm>
          <a:prstGeom prst="rect">
            <a:avLst/>
          </a:prstGeom>
          <a:ln w="12700">
            <a:miter lim="400000"/>
          </a:ln>
        </p:spPr>
      </p:pic>
      <p:pic>
        <p:nvPicPr>
          <p:cNvPr id="117" name="Image" descr="Image"/>
          <p:cNvPicPr>
            <a:picLocks noChangeAspect="1"/>
          </p:cNvPicPr>
          <p:nvPr/>
        </p:nvPicPr>
        <p:blipFill>
          <a:blip r:embed="rId4">
            <a:extLst/>
          </a:blip>
          <a:stretch>
            <a:fillRect/>
          </a:stretch>
        </p:blipFill>
        <p:spPr>
          <a:xfrm>
            <a:off x="4639651" y="3924517"/>
            <a:ext cx="4349945" cy="1501504"/>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Self-Strengthening”"/>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“Self-Strengthening”</a:t>
            </a:r>
          </a:p>
        </p:txBody>
      </p:sp>
      <p:sp>
        <p:nvSpPr>
          <p:cNvPr id="120" name="The puzzle of China vs. Japan…"/>
          <p:cNvSpPr txBox="1"/>
          <p:nvPr>
            <p:ph type="body" sz="half" idx="4294967295"/>
          </p:nvPr>
        </p:nvSpPr>
        <p:spPr>
          <a:xfrm>
            <a:off x="457199" y="1094171"/>
            <a:ext cx="3315019" cy="5244063"/>
          </a:xfrm>
          <a:prstGeom prst="rect">
            <a:avLst/>
          </a:prstGeom>
        </p:spPr>
        <p:txBody>
          <a:bodyPr lIns="50800" tIns="50800" rIns="50800" bIns="50800" anchor="t"/>
          <a:lstStyle/>
          <a:p>
            <a:pPr marL="278882" indent="-278882" defTabSz="704087">
              <a:spcBef>
                <a:spcPts val="600"/>
              </a:spcBef>
              <a:defRPr sz="1848">
                <a:uFill>
                  <a:solidFill>
                    <a:srgbClr val="000000"/>
                  </a:solidFill>
                </a:uFill>
                <a:latin typeface="Calibri"/>
                <a:ea typeface="Calibri"/>
                <a:cs typeface="Calibri"/>
                <a:sym typeface="Calibri"/>
              </a:defRPr>
            </a:pPr>
            <a:r>
              <a:t>The puzzle of China vs. Japan</a:t>
            </a:r>
          </a:p>
          <a:p>
            <a:pPr marL="278882" indent="-278882" defTabSz="704087">
              <a:spcBef>
                <a:spcPts val="600"/>
              </a:spcBef>
              <a:defRPr sz="1848">
                <a:uFill>
                  <a:solidFill>
                    <a:srgbClr val="000000"/>
                  </a:solidFill>
                </a:uFill>
                <a:latin typeface="Calibri"/>
                <a:ea typeface="Calibri"/>
                <a:cs typeface="Calibri"/>
                <a:sym typeface="Calibri"/>
              </a:defRPr>
            </a:pPr>
            <a:r>
              <a:t>Great Qing (大清)(1644-1912)</a:t>
            </a:r>
          </a:p>
          <a:p>
            <a:pPr lvl="1" marL="621147" indent="-278882" defTabSz="704087">
              <a:spcBef>
                <a:spcPts val="600"/>
              </a:spcBef>
              <a:defRPr sz="1848">
                <a:uFill>
                  <a:solidFill>
                    <a:srgbClr val="000000"/>
                  </a:solidFill>
                </a:uFill>
                <a:latin typeface="Calibri"/>
                <a:ea typeface="Calibri"/>
                <a:cs typeface="Calibri"/>
                <a:sym typeface="Calibri"/>
              </a:defRPr>
            </a:pPr>
            <a:r>
              <a:t>Wu Sangui (吳三桂)</a:t>
            </a:r>
          </a:p>
          <a:p>
            <a:pPr lvl="1" marL="621147" indent="-278882" defTabSz="704087">
              <a:spcBef>
                <a:spcPts val="600"/>
              </a:spcBef>
              <a:defRPr sz="1848">
                <a:uFill>
                  <a:solidFill>
                    <a:srgbClr val="000000"/>
                  </a:solidFill>
                </a:uFill>
                <a:latin typeface="Calibri"/>
                <a:ea typeface="Calibri"/>
                <a:cs typeface="Calibri"/>
                <a:sym typeface="Calibri"/>
              </a:defRPr>
            </a:pPr>
            <a:r>
              <a:t>The Rebellion of the Three Feudatories (三藩之亂)</a:t>
            </a:r>
          </a:p>
          <a:p>
            <a:pPr marL="278882" indent="-278882" defTabSz="704087">
              <a:spcBef>
                <a:spcPts val="600"/>
              </a:spcBef>
              <a:defRPr sz="1848">
                <a:uFill>
                  <a:solidFill>
                    <a:srgbClr val="000000"/>
                  </a:solidFill>
                </a:uFill>
                <a:latin typeface="Calibri"/>
                <a:ea typeface="Calibri"/>
                <a:cs typeface="Calibri"/>
                <a:sym typeface="Calibri"/>
              </a:defRPr>
            </a:pPr>
            <a:r>
              <a:t>Kangxi and Qianlong: “revere the emperor and expel the barbarians” is difficult to pursue when the emperor and his clan identify themselves as “barbarians”</a:t>
            </a:r>
          </a:p>
          <a:p>
            <a:pPr marL="278882" indent="-278882" defTabSz="704087">
              <a:spcBef>
                <a:spcPts val="600"/>
              </a:spcBef>
              <a:defRPr sz="1848">
                <a:uFill>
                  <a:solidFill>
                    <a:srgbClr val="000000"/>
                  </a:solidFill>
                </a:uFill>
                <a:latin typeface="Calibri"/>
                <a:ea typeface="Calibri"/>
                <a:cs typeface="Calibri"/>
                <a:sym typeface="Calibri"/>
              </a:defRPr>
            </a:pPr>
            <a:r>
              <a:t>Tai-Ping Rebellion (太平天國運動)</a:t>
            </a:r>
          </a:p>
          <a:p>
            <a:pPr marL="278882" indent="-278882" defTabSz="704087">
              <a:spcBef>
                <a:spcPts val="600"/>
              </a:spcBef>
              <a:defRPr sz="1848">
                <a:uFill>
                  <a:solidFill>
                    <a:srgbClr val="000000"/>
                  </a:solidFill>
                </a:uFill>
                <a:latin typeface="Calibri"/>
                <a:ea typeface="Calibri"/>
                <a:cs typeface="Calibri"/>
                <a:sym typeface="Calibri"/>
              </a:defRPr>
            </a:pPr>
            <a:r>
              <a:t>Cixi ( 慈禧太后)</a:t>
            </a:r>
          </a:p>
        </p:txBody>
      </p:sp>
      <p:pic>
        <p:nvPicPr>
          <p:cNvPr id="121" name="Cursor_and_Destruction_of_opium_in_1839_-_Lin_Zexu_-_Wikipedia.png" descr="Cursor_and_Destruction_of_opium_in_1839_-_Lin_Zexu_-_Wikipedia.png"/>
          <p:cNvPicPr>
            <a:picLocks noChangeAspect="1"/>
          </p:cNvPicPr>
          <p:nvPr/>
        </p:nvPicPr>
        <p:blipFill>
          <a:blip r:embed="rId2">
            <a:extLst/>
          </a:blip>
          <a:stretch>
            <a:fillRect/>
          </a:stretch>
        </p:blipFill>
        <p:spPr>
          <a:xfrm>
            <a:off x="4405960" y="3802565"/>
            <a:ext cx="4285587" cy="2753333"/>
          </a:xfrm>
          <a:prstGeom prst="rect">
            <a:avLst/>
          </a:prstGeom>
          <a:ln w="12700">
            <a:miter lim="400000"/>
          </a:ln>
        </p:spPr>
      </p:pic>
      <p:pic>
        <p:nvPicPr>
          <p:cNvPr id="122" name="Cursor_and_Old_Summer_Palace_to_mark_looting_anniversary.png" descr="Cursor_and_Old_Summer_Palace_to_mark_looting_anniversary.png"/>
          <p:cNvPicPr>
            <a:picLocks noChangeAspect="1"/>
          </p:cNvPicPr>
          <p:nvPr/>
        </p:nvPicPr>
        <p:blipFill>
          <a:blip r:embed="rId3">
            <a:extLst/>
          </a:blip>
          <a:stretch>
            <a:fillRect/>
          </a:stretch>
        </p:blipFill>
        <p:spPr>
          <a:xfrm>
            <a:off x="4405960" y="1094171"/>
            <a:ext cx="4285587" cy="2670523"/>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Self-Strengthening” II"/>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“Self-Strengthening” II</a:t>
            </a:r>
          </a:p>
        </p:txBody>
      </p:sp>
      <p:sp>
        <p:nvSpPr>
          <p:cNvPr id="125" name="Li Hongzhang (李鴻章) and the Kai-Ping coal mine……"/>
          <p:cNvSpPr txBox="1"/>
          <p:nvPr>
            <p:ph type="body" sz="half" idx="4294967295"/>
          </p:nvPr>
        </p:nvSpPr>
        <p:spPr>
          <a:xfrm>
            <a:off x="457199" y="1094171"/>
            <a:ext cx="3315019" cy="5244063"/>
          </a:xfrm>
          <a:prstGeom prst="rect">
            <a:avLst/>
          </a:prstGeom>
        </p:spPr>
        <p:txBody>
          <a:bodyPr lIns="50800" tIns="50800" rIns="50800" bIns="50800" anchor="t"/>
          <a:lstStyle/>
          <a:p>
            <a:pPr marL="318723" indent="-318723" defTabSz="804672">
              <a:spcBef>
                <a:spcPts val="700"/>
              </a:spcBef>
              <a:defRPr sz="2112">
                <a:uFill>
                  <a:solidFill>
                    <a:srgbClr val="000000"/>
                  </a:solidFill>
                </a:uFill>
                <a:latin typeface="Calibri"/>
                <a:ea typeface="Calibri"/>
                <a:cs typeface="Calibri"/>
                <a:sym typeface="Calibri"/>
              </a:defRPr>
            </a:pPr>
            <a:r>
              <a:t>Li Hongzhang (李鴻章) and the Kai-Ping coal mine…</a:t>
            </a:r>
          </a:p>
          <a:p>
            <a:pPr lvl="1" marL="709883" indent="-318723" defTabSz="804672">
              <a:spcBef>
                <a:spcPts val="700"/>
              </a:spcBef>
              <a:defRPr sz="2112">
                <a:uFill>
                  <a:solidFill>
                    <a:srgbClr val="000000"/>
                  </a:solidFill>
                </a:uFill>
                <a:latin typeface="Calibri"/>
                <a:ea typeface="Calibri"/>
                <a:cs typeface="Calibri"/>
                <a:sym typeface="Calibri"/>
              </a:defRPr>
            </a:pPr>
            <a:r>
              <a:t>From 1881…</a:t>
            </a:r>
          </a:p>
          <a:p>
            <a:pPr lvl="1" marL="709883" indent="-318723" defTabSz="804672">
              <a:spcBef>
                <a:spcPts val="700"/>
              </a:spcBef>
              <a:defRPr sz="2112">
                <a:uFill>
                  <a:solidFill>
                    <a:srgbClr val="000000"/>
                  </a:solidFill>
                </a:uFill>
                <a:latin typeface="Calibri"/>
                <a:ea typeface="Calibri"/>
                <a:cs typeface="Calibri"/>
                <a:sym typeface="Calibri"/>
              </a:defRPr>
            </a:pPr>
            <a:r>
              <a:t>Build up an industrial base…</a:t>
            </a:r>
          </a:p>
          <a:p>
            <a:pPr lvl="1" marL="709883" indent="-318723" defTabSz="804672">
              <a:spcBef>
                <a:spcPts val="700"/>
              </a:spcBef>
              <a:defRPr sz="2112">
                <a:uFill>
                  <a:solidFill>
                    <a:srgbClr val="000000"/>
                  </a:solidFill>
                </a:uFill>
                <a:latin typeface="Calibri"/>
                <a:ea typeface="Calibri"/>
                <a:cs typeface="Calibri"/>
                <a:sym typeface="Calibri"/>
              </a:defRPr>
            </a:pPr>
            <a:r>
              <a:t>Opposition…</a:t>
            </a:r>
          </a:p>
          <a:p>
            <a:pPr marL="318723" indent="-318723" defTabSz="804672">
              <a:spcBef>
                <a:spcPts val="700"/>
              </a:spcBef>
              <a:defRPr sz="2112">
                <a:uFill>
                  <a:solidFill>
                    <a:srgbClr val="000000"/>
                  </a:solidFill>
                </a:uFill>
                <a:latin typeface="Calibri"/>
                <a:ea typeface="Calibri"/>
                <a:cs typeface="Calibri"/>
                <a:sym typeface="Calibri"/>
              </a:defRPr>
            </a:pPr>
            <a:r>
              <a:t>Chang Yen-Mao</a:t>
            </a:r>
          </a:p>
          <a:p>
            <a:pPr lvl="1" marL="709883" indent="-318723" defTabSz="804672">
              <a:spcBef>
                <a:spcPts val="700"/>
              </a:spcBef>
              <a:defRPr sz="2112">
                <a:uFill>
                  <a:solidFill>
                    <a:srgbClr val="000000"/>
                  </a:solidFill>
                </a:uFill>
                <a:latin typeface="Calibri"/>
                <a:ea typeface="Calibri"/>
                <a:cs typeface="Calibri"/>
                <a:sym typeface="Calibri"/>
              </a:defRPr>
            </a:pPr>
            <a:r>
              <a:t>Bannerman</a:t>
            </a:r>
          </a:p>
          <a:p>
            <a:pPr lvl="1" marL="709883" indent="-318723" defTabSz="804672">
              <a:spcBef>
                <a:spcPts val="700"/>
              </a:spcBef>
              <a:defRPr sz="2112">
                <a:uFill>
                  <a:solidFill>
                    <a:srgbClr val="000000"/>
                  </a:solidFill>
                </a:uFill>
                <a:latin typeface="Calibri"/>
                <a:ea typeface="Calibri"/>
                <a:cs typeface="Calibri"/>
                <a:sym typeface="Calibri"/>
              </a:defRPr>
            </a:pPr>
            <a:r>
              <a:t>“Boxers” (义和拳)</a:t>
            </a:r>
          </a:p>
          <a:p>
            <a:pPr lvl="1" marL="709883" indent="-318723" defTabSz="804672">
              <a:spcBef>
                <a:spcPts val="700"/>
              </a:spcBef>
              <a:defRPr sz="2112">
                <a:uFill>
                  <a:solidFill>
                    <a:srgbClr val="000000"/>
                  </a:solidFill>
                </a:uFill>
                <a:latin typeface="Calibri"/>
                <a:ea typeface="Calibri"/>
                <a:cs typeface="Calibri"/>
                <a:sym typeface="Calibri"/>
              </a:defRPr>
            </a:pPr>
            <a:r>
              <a:t>Herbert Hoover</a:t>
            </a:r>
          </a:p>
          <a:p>
            <a:pPr lvl="1" marL="709883" indent="-318723" defTabSz="804672">
              <a:spcBef>
                <a:spcPts val="700"/>
              </a:spcBef>
              <a:defRPr sz="2112">
                <a:uFill>
                  <a:solidFill>
                    <a:srgbClr val="000000"/>
                  </a:solidFill>
                </a:uFill>
                <a:latin typeface="Calibri"/>
                <a:ea typeface="Calibri"/>
                <a:cs typeface="Calibri"/>
                <a:sym typeface="Calibri"/>
              </a:defRPr>
            </a:pPr>
            <a:r>
              <a:t>Chang Yen-Mao vs. Moreing…</a:t>
            </a:r>
          </a:p>
        </p:txBody>
      </p:sp>
      <p:pic>
        <p:nvPicPr>
          <p:cNvPr id="126" name="Cursor_and_Coal_in_Hong_Kong_–_initial_notes_–_The_Industrial_History_of_Hong_Kong_Group.png" descr="Cursor_and_Coal_in_Hong_Kong_–_initial_notes_–_The_Industrial_History_of_Hong_Kong_Group.png"/>
          <p:cNvPicPr>
            <a:picLocks noChangeAspect="1"/>
          </p:cNvPicPr>
          <p:nvPr/>
        </p:nvPicPr>
        <p:blipFill>
          <a:blip r:embed="rId2">
            <a:extLst/>
          </a:blip>
          <a:stretch>
            <a:fillRect/>
          </a:stretch>
        </p:blipFill>
        <p:spPr>
          <a:xfrm>
            <a:off x="3772217" y="1094171"/>
            <a:ext cx="4919330" cy="4218654"/>
          </a:xfrm>
          <a:prstGeom prst="rect">
            <a:avLst/>
          </a:prstGeom>
          <a:ln w="12700">
            <a:miter lim="400000"/>
          </a:ln>
        </p:spPr>
      </p:pic>
      <p:sp>
        <p:nvSpPr>
          <p:cNvPr id="127" name="Li Hongzhang (李鴻章) “did not have the reputation for financial disinterest enjoyed by his patron Zeng Guofan (曾国藩)”"/>
          <p:cNvSpPr txBox="1"/>
          <p:nvPr/>
        </p:nvSpPr>
        <p:spPr>
          <a:xfrm>
            <a:off x="3772217" y="5244062"/>
            <a:ext cx="4800581" cy="10941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731520">
              <a:spcBef>
                <a:spcPts val="600"/>
              </a:spcBef>
              <a:defRPr sz="1920"/>
            </a:lvl1pPr>
          </a:lstStyle>
          <a:p>
            <a:pPr/>
            <a:r>
              <a:t>Li Hongzhang (李鴻章) “did not have the reputation for financial disinterest enjoyed by his patron Zeng Guofan (曾国藩)”</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Formal Empires</a:t>
            </a:r>
          </a:p>
        </p:txBody>
      </p:sp>
      <p:sp>
        <p:nvSpPr>
          <p:cNvPr id="130" name="On to Chapter 3: Globalizing the World, 1870-1914 (&amp; Eichengreen, 1&amp;2):…"/>
          <p:cNvSpPr txBox="1"/>
          <p:nvPr>
            <p:ph type="body" idx="4294967295"/>
          </p:nvPr>
        </p:nvSpPr>
        <p:spPr>
          <a:xfrm>
            <a:off x="277663" y="1267121"/>
            <a:ext cx="8572501" cy="5339212"/>
          </a:xfrm>
          <a:prstGeom prst="rect">
            <a:avLst/>
          </a:prstGeom>
        </p:spPr>
        <p:txBody>
          <a:bodyPr lIns="45718" tIns="45718" rIns="45718" bIns="45718" anchor="t"/>
          <a:lstStyle/>
          <a:p>
            <a:pPr marL="0" indent="0" defTabSz="339516">
              <a:spcBef>
                <a:spcPts val="0"/>
              </a:spcBef>
              <a:buSzTx/>
              <a:buFont typeface="Arial"/>
              <a:buNone/>
              <a:defRPr b="1" sz="1738">
                <a:uFill>
                  <a:solidFill>
                    <a:srgbClr val="000000"/>
                  </a:solidFill>
                </a:uFill>
                <a:latin typeface="+mn-lt"/>
                <a:ea typeface="+mn-ea"/>
                <a:cs typeface="+mn-cs"/>
                <a:sym typeface="Helvetica"/>
              </a:defRPr>
            </a:pPr>
            <a:r>
              <a:t>There were, broadly, three views as to why European late-1800s empires rose to such domination, each of which with its own view of what was to be done to fix the situation:</a:t>
            </a:r>
          </a:p>
          <a:p>
            <a:pPr marL="0" indent="0" defTabSz="339516">
              <a:spcBef>
                <a:spcPts val="0"/>
              </a:spcBef>
              <a:buSzTx/>
              <a:buFont typeface="Arial"/>
              <a:buNone/>
              <a:defRPr b="1" sz="1738">
                <a:uFill>
                  <a:solidFill>
                    <a:srgbClr val="000000"/>
                  </a:solidFill>
                </a:uFill>
                <a:latin typeface="+mn-lt"/>
                <a:ea typeface="+mn-ea"/>
                <a:cs typeface="+mn-cs"/>
                <a:sym typeface="Helvetica"/>
              </a:defRPr>
            </a:pPr>
          </a:p>
          <a:p>
            <a:pPr marL="174257" indent="-174257" defTabSz="339516">
              <a:spcBef>
                <a:spcPts val="0"/>
              </a:spcBef>
              <a:buSzPct val="100000"/>
              <a:defRPr sz="1738">
                <a:uFill>
                  <a:solidFill>
                    <a:srgbClr val="000000"/>
                  </a:solidFill>
                </a:uFill>
                <a:latin typeface="Times New Roman"/>
                <a:ea typeface="Times New Roman"/>
                <a:cs typeface="Times New Roman"/>
                <a:sym typeface="Times New Roman"/>
              </a:defRPr>
            </a:pPr>
            <a:r>
              <a:t>One view is that of John Hobson: The major economic problem was the business cycle. Equipping the military needed to maintain the empire puts people to work. And an empire is a good source of consumers for the products of domestic factories. European governments that pursued empire, Hobson thought, were less likely to face economic distress and so more likely to continue in office.</a:t>
            </a:r>
          </a:p>
          <a:p>
            <a:pPr marL="174257" indent="-174257" defTabSz="339516">
              <a:spcBef>
                <a:spcPts val="0"/>
              </a:spcBef>
              <a:buSzPct val="100000"/>
              <a:defRPr sz="1738">
                <a:uFill>
                  <a:solidFill>
                    <a:srgbClr val="000000"/>
                  </a:solidFill>
                </a:uFill>
                <a:latin typeface="Times New Roman"/>
                <a:ea typeface="Times New Roman"/>
                <a:cs typeface="Times New Roman"/>
                <a:sym typeface="Times New Roman"/>
              </a:defRPr>
            </a:pPr>
          </a:p>
          <a:p>
            <a:pPr marL="174257" indent="-174257" defTabSz="339516">
              <a:spcBef>
                <a:spcPts val="0"/>
              </a:spcBef>
              <a:buSzPct val="100000"/>
              <a:defRPr sz="1738">
                <a:uFill>
                  <a:solidFill>
                    <a:srgbClr val="000000"/>
                  </a:solidFill>
                </a:uFill>
                <a:latin typeface="Times New Roman"/>
                <a:ea typeface="Times New Roman"/>
                <a:cs typeface="Times New Roman"/>
                <a:sym typeface="Times New Roman"/>
              </a:defRPr>
            </a:pPr>
            <a:r>
              <a:t>A second view was that of Joseph Schumpeter: imperialism as the last gasp of military status aristocracy. </a:t>
            </a:r>
          </a:p>
          <a:p>
            <a:pPr marL="174257" indent="-174257" defTabSz="339516">
              <a:spcBef>
                <a:spcPts val="0"/>
              </a:spcBef>
              <a:buSzPct val="100000"/>
              <a:defRPr sz="1738">
                <a:uFill>
                  <a:solidFill>
                    <a:srgbClr val="000000"/>
                  </a:solidFill>
                </a:uFill>
                <a:latin typeface="Times New Roman"/>
                <a:ea typeface="Times New Roman"/>
                <a:cs typeface="Times New Roman"/>
                <a:sym typeface="Times New Roman"/>
              </a:defRPr>
            </a:pPr>
          </a:p>
          <a:p>
            <a:pPr marL="174257" indent="-174257" defTabSz="339516">
              <a:spcBef>
                <a:spcPts val="0"/>
              </a:spcBef>
              <a:buSzPct val="100000"/>
              <a:defRPr sz="1738">
                <a:uFill>
                  <a:solidFill>
                    <a:srgbClr val="000000"/>
                  </a:solidFill>
                </a:uFill>
                <a:latin typeface="Times New Roman"/>
                <a:ea typeface="Times New Roman"/>
                <a:cs typeface="Times New Roman"/>
                <a:sym typeface="Times New Roman"/>
              </a:defRPr>
            </a:pPr>
            <a:r>
              <a:t>The third view was that empires were ordained by God—or at least morally required or desirable, for European powers had a civilizing mission. The Europeans were lucky enough to be the grownups, and it was the obligation of the grownups to civilize the world.  But perhaps civilization is best spread by newspapers and books and merchants and engineers, rather than by alien proconsuls? Just a thought.</a:t>
            </a:r>
          </a:p>
          <a:p>
            <a:pPr marL="0" indent="0" defTabSz="339516">
              <a:spcBef>
                <a:spcPts val="0"/>
              </a:spcBef>
              <a:buSzTx/>
              <a:buFont typeface="Arial"/>
              <a:buNone/>
              <a:defRPr b="1" sz="1738">
                <a:uFill>
                  <a:solidFill>
                    <a:srgbClr val="000000"/>
                  </a:solidFill>
                </a:uFill>
                <a:latin typeface="+mn-lt"/>
                <a:ea typeface="+mn-ea"/>
                <a:cs typeface="+mn-cs"/>
                <a:sym typeface="Helvetica"/>
              </a:defRPr>
            </a:pP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Informal Empires</a:t>
            </a:r>
          </a:p>
        </p:txBody>
      </p:sp>
      <p:sp>
        <p:nvSpPr>
          <p:cNvPr id="133" name="On to Chapter 3: Globalizing the World, 1870-1914 (&amp; Eichengreen, 1&amp;2):…"/>
          <p:cNvSpPr txBox="1"/>
          <p:nvPr>
            <p:ph type="body" idx="4294967295"/>
          </p:nvPr>
        </p:nvSpPr>
        <p:spPr>
          <a:xfrm>
            <a:off x="277663" y="1267121"/>
            <a:ext cx="8572501" cy="5339212"/>
          </a:xfrm>
          <a:prstGeom prst="rect">
            <a:avLst/>
          </a:prstGeom>
        </p:spPr>
        <p:txBody>
          <a:bodyPr lIns="45718" tIns="45718" rIns="45718" bIns="45718" anchor="t"/>
          <a:lstStyle/>
          <a:p>
            <a:pPr marL="0" indent="0" defTabSz="386791">
              <a:spcBef>
                <a:spcPts val="0"/>
              </a:spcBef>
              <a:buSzTx/>
              <a:buFont typeface="Arial"/>
              <a:buNone/>
              <a:defRPr b="1" sz="1979">
                <a:uFill>
                  <a:solidFill>
                    <a:srgbClr val="000000"/>
                  </a:solidFill>
                </a:uFill>
                <a:latin typeface="+mn-lt"/>
                <a:ea typeface="+mn-ea"/>
                <a:cs typeface="+mn-cs"/>
                <a:sym typeface="Helvetica"/>
              </a:defRPr>
            </a:pPr>
            <a:r>
              <a:t>But even where Britain (or France, or Germany, or Portugal, or Spain, or those who thought of themselves as descended from the </a:t>
            </a:r>
            <a:r>
              <a:rPr i="1"/>
              <a:t>conquistadores</a:t>
            </a:r>
            <a:r>
              <a:t> of Castile, or Anglo-Saxon settlers) did not rule, they reigned:</a:t>
            </a:r>
          </a:p>
          <a:p>
            <a:pPr marL="0" indent="0" defTabSz="386791">
              <a:spcBef>
                <a:spcPts val="0"/>
              </a:spcBef>
              <a:buSzTx/>
              <a:buFont typeface="Arial"/>
              <a:buNone/>
              <a:defRPr b="1" sz="1979">
                <a:uFill>
                  <a:solidFill>
                    <a:srgbClr val="000000"/>
                  </a:solidFill>
                </a:uFill>
                <a:latin typeface="+mn-lt"/>
                <a:ea typeface="+mn-ea"/>
                <a:cs typeface="+mn-cs"/>
                <a:sym typeface="Helvetica"/>
              </a:defRPr>
            </a:pP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r>
              <a:t>Britain seemed successful: playing by Britain’s rules seemed wise…</a:t>
            </a: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r>
              <a:t>Britain was powerful: playing by Britain’s rules seemed likely to keep it from getting annoyed… </a:t>
            </a: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r>
              <a:t>Britain was working very hard to make itself attractive—to make becoming a Briton-by-proxy of some sort straightforward and profitable in both money and cultural terms…</a:t>
            </a: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p>
          <a:p>
            <a:pPr marL="198521" indent="-198521" defTabSz="386791">
              <a:spcBef>
                <a:spcPts val="0"/>
              </a:spcBef>
              <a:buSzPct val="100000"/>
              <a:defRPr sz="1979">
                <a:uFill>
                  <a:solidFill>
                    <a:srgbClr val="000000"/>
                  </a:solidFill>
                </a:uFill>
                <a:latin typeface="Times New Roman"/>
                <a:ea typeface="Times New Roman"/>
                <a:cs typeface="Times New Roman"/>
                <a:sym typeface="Times New Roman"/>
              </a:defRPr>
            </a:pPr>
            <a:r>
              <a:t>Britain was the first-mover </a:t>
            </a:r>
            <a:r>
              <a:rPr i="1"/>
              <a:t>hegemon</a:t>
            </a:r>
            <a:r>
              <a:t>: international cooperation was on its terms…</a:t>
            </a:r>
          </a:p>
          <a:p>
            <a:pPr marL="0" indent="0" defTabSz="386791">
              <a:spcBef>
                <a:spcPts val="0"/>
              </a:spcBef>
              <a:buSzTx/>
              <a:buFont typeface="Arial"/>
              <a:buNone/>
              <a:defRPr b="1" sz="1979">
                <a:uFill>
                  <a:solidFill>
                    <a:srgbClr val="000000"/>
                  </a:solidFill>
                </a:uFill>
                <a:latin typeface="+mn-lt"/>
                <a:ea typeface="+mn-ea"/>
                <a:cs typeface="+mn-cs"/>
                <a:sym typeface="Helvetica"/>
              </a:defRPr>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38326">
              <a:defRPr sz="2900">
                <a:uFill>
                  <a:solidFill>
                    <a:srgbClr val="000000"/>
                  </a:solidFill>
                </a:uFill>
              </a:defRPr>
            </a:pPr>
            <a:r>
              <a:t>U.C. Berkeley: Economics 115: Spring 2020</a:t>
            </a:r>
            <a:r>
              <a:rPr sz="5100">
                <a:latin typeface="Calibri"/>
                <a:ea typeface="Calibri"/>
                <a:cs typeface="Calibri"/>
                <a:sym typeface="Calibri"/>
              </a:rPr>
              <a:t> </a:t>
            </a:r>
            <a:endParaRPr sz="5100"/>
          </a:p>
          <a:p>
            <a:pPr defTabSz="338326">
              <a:defRPr sz="4400">
                <a:uFill>
                  <a:solidFill>
                    <a:srgbClr val="000000"/>
                  </a:solidFill>
                </a:uFill>
                <a:latin typeface="Calibri"/>
                <a:ea typeface="Calibri"/>
                <a:cs typeface="Calibri"/>
                <a:sym typeface="Calibri"/>
              </a:defRPr>
            </a:pPr>
            <a:r>
              <a:t>20th Century Economic History: Lecture 4: Empire and War</a:t>
            </a:r>
          </a:p>
        </p:txBody>
      </p:sp>
      <p:sp>
        <p:nvSpPr>
          <p:cNvPr id="67"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402336">
              <a:spcBef>
                <a:spcPts val="1000"/>
              </a:spcBef>
              <a:buSzTx/>
              <a:buFont typeface="Arial"/>
              <a:buNone/>
              <a:defRPr b="1" sz="3100">
                <a:uFill>
                  <a:solidFill>
                    <a:srgbClr val="000000"/>
                  </a:solidFill>
                </a:uFill>
                <a:latin typeface="+mn-lt"/>
                <a:ea typeface="+mn-ea"/>
                <a:cs typeface="+mn-cs"/>
                <a:sym typeface="Helvetica"/>
              </a:defRPr>
            </a:pPr>
          </a:p>
          <a:p>
            <a:pPr marL="0" indent="0" algn="ctr" defTabSz="402336">
              <a:spcBef>
                <a:spcPts val="1000"/>
              </a:spcBef>
              <a:buSzTx/>
              <a:buFont typeface="Arial"/>
              <a:buNone/>
              <a:defRPr b="1" sz="3100">
                <a:uFill>
                  <a:solidFill>
                    <a:srgbClr val="000000"/>
                  </a:solidFill>
                </a:uFill>
                <a:latin typeface="+mn-lt"/>
                <a:ea typeface="+mn-ea"/>
                <a:cs typeface="+mn-cs"/>
                <a:sym typeface="Helvetica"/>
              </a:defRPr>
            </a:pPr>
            <a:r>
              <a:t>Brad DeLong</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Department of Economics and Blum Center, U.C. Berkeley; and WCEG</a:t>
            </a:r>
          </a:p>
          <a:p>
            <a:pPr marL="0" indent="0" algn="ctr" defTabSz="402336">
              <a:spcBef>
                <a:spcPts val="1000"/>
              </a:spcBef>
              <a:buSzTx/>
              <a:buFont typeface="Arial"/>
              <a:buNone/>
              <a:defRPr sz="2100" u="sng">
                <a:solidFill>
                  <a:srgbClr val="0000FF"/>
                </a:solidFill>
                <a:uFill>
                  <a:solidFill>
                    <a:srgbClr val="0000FF"/>
                  </a:solidFill>
                </a:uFill>
                <a:latin typeface="+mn-lt"/>
                <a:ea typeface="+mn-ea"/>
                <a:cs typeface="+mn-cs"/>
                <a:sym typeface="Helvetica"/>
              </a:defRPr>
            </a:pPr>
            <a:r>
              <a:rPr>
                <a:hlinkClick r:id="rId2" invalidUrl="" action="" tgtFrame="" tooltip="" history="1" highlightClick="0" endSnd="0"/>
              </a:rPr>
              <a:t>delong@econ.berkeley.edu</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last revised: 2020-02-03</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for delivery: W 2020-02-05 17:00 HMMB390</a:t>
            </a:r>
          </a:p>
          <a:p>
            <a:pPr marL="0" indent="0" algn="ctr" defTabSz="402336">
              <a:spcBef>
                <a:spcPts val="1000"/>
              </a:spcBef>
              <a:buSzTx/>
              <a:buFont typeface="Arial"/>
              <a:buNone/>
              <a:defRPr sz="1400">
                <a:uFill>
                  <a:solidFill>
                    <a:srgbClr val="000000"/>
                  </a:solidFill>
                </a:uFill>
                <a:latin typeface="+mn-lt"/>
                <a:ea typeface="+mn-ea"/>
                <a:cs typeface="+mn-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402336">
              <a:spcBef>
                <a:spcPts val="0"/>
              </a:spcBef>
              <a:buSzTx/>
              <a:buFont typeface="Arial"/>
              <a:buNone/>
              <a:defRPr sz="1200">
                <a:uFill>
                  <a:solidFill>
                    <a:srgbClr val="000000"/>
                  </a:solidFill>
                </a:uFill>
                <a:latin typeface="+mn-lt"/>
                <a:ea typeface="+mn-ea"/>
                <a:cs typeface="+mn-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https://github.com/braddelong/public-files/blob/master/econ-115-lecture-4.pptx</a:t>
            </a:r>
            <a:r>
              <a:t>&gt;</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Catch Our Breath…"/>
          <p:cNvSpPr txBox="1"/>
          <p:nvPr>
            <p:ph type="title"/>
          </p:nvPr>
        </p:nvSpPr>
        <p:spPr>
          <a:xfrm>
            <a:off x="669726" y="312539"/>
            <a:ext cx="7804548" cy="892969"/>
          </a:xfrm>
          <a:prstGeom prst="rect">
            <a:avLst/>
          </a:prstGeom>
        </p:spPr>
        <p:txBody>
          <a:bodyPr/>
          <a:lstStyle>
            <a:lvl1pPr defTabSz="438911">
              <a:defRPr sz="5376"/>
            </a:lvl1pPr>
          </a:lstStyle>
          <a:p>
            <a:pPr/>
            <a:r>
              <a:t>Catch Our Breath…</a:t>
            </a:r>
          </a:p>
        </p:txBody>
      </p:sp>
      <p:sp>
        <p:nvSpPr>
          <p:cNvPr id="136" name="Comments?…"/>
          <p:cNvSpPr txBox="1"/>
          <p:nvPr>
            <p:ph type="body" sz="half" idx="1"/>
          </p:nvPr>
        </p:nvSpPr>
        <p:spPr>
          <a:xfrm>
            <a:off x="669726" y="1205507"/>
            <a:ext cx="3301808" cy="4911329"/>
          </a:xfrm>
          <a:prstGeom prst="rect">
            <a:avLst/>
          </a:prstGeom>
        </p:spPr>
        <p:txBody>
          <a:bodyPr anchor="t"/>
          <a:lstStyle/>
          <a:p>
            <a:pPr>
              <a:spcBef>
                <a:spcPts val="800"/>
              </a:spcBef>
            </a:pPr>
            <a:r>
              <a:t>Comments?</a:t>
            </a:r>
          </a:p>
          <a:p>
            <a:pPr>
              <a:spcBef>
                <a:spcPts val="800"/>
              </a:spcBef>
            </a:pPr>
            <a:r>
              <a:t>Questions?</a:t>
            </a:r>
          </a:p>
        </p:txBody>
      </p:sp>
      <p:pic>
        <p:nvPicPr>
          <p:cNvPr id="137" name="image1.tif" descr="image1.tif"/>
          <p:cNvPicPr>
            <a:picLocks noChangeAspect="1"/>
          </p:cNvPicPr>
          <p:nvPr/>
        </p:nvPicPr>
        <p:blipFill>
          <a:blip r:embed="rId2">
            <a:extLst/>
          </a:blip>
          <a:stretch>
            <a:fillRect/>
          </a:stretch>
        </p:blipFill>
        <p:spPr>
          <a:xfrm>
            <a:off x="3971533" y="1205507"/>
            <a:ext cx="4502741" cy="4459195"/>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Skipped Topic: Passing the Baton: From Britain to America"/>
          <p:cNvSpPr txBox="1"/>
          <p:nvPr>
            <p:ph type="title" idx="4294967295"/>
          </p:nvPr>
        </p:nvSpPr>
        <p:spPr>
          <a:xfrm>
            <a:off x="444500" y="0"/>
            <a:ext cx="8255000" cy="1587501"/>
          </a:xfrm>
          <a:prstGeom prst="rect">
            <a:avLst/>
          </a:prstGeom>
        </p:spPr>
        <p:txBody>
          <a:bodyPr lIns="45719" tIns="45719" rIns="45719" bIns="45719"/>
          <a:lstStyle>
            <a:lvl1pPr defTabSz="246888">
              <a:lnSpc>
                <a:spcPts val="6200"/>
              </a:lnSpc>
              <a:defRPr sz="4320">
                <a:uFill>
                  <a:solidFill>
                    <a:srgbClr val="000000"/>
                  </a:solidFill>
                </a:uFill>
              </a:defRPr>
            </a:lvl1pPr>
          </a:lstStyle>
          <a:p>
            <a:pPr/>
            <a:r>
              <a:t>Skipped Topic: Passing the Baton: From Britain to America</a:t>
            </a:r>
          </a:p>
        </p:txBody>
      </p:sp>
      <p:sp>
        <p:nvSpPr>
          <p:cNvPr id="14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141" name="The Industrial Revolution took place in Britain…"/>
          <p:cNvSpPr txBox="1"/>
          <p:nvPr>
            <p:ph type="body" sz="half" idx="4294967295"/>
          </p:nvPr>
        </p:nvSpPr>
        <p:spPr>
          <a:xfrm>
            <a:off x="444500" y="1587500"/>
            <a:ext cx="4179258" cy="4762500"/>
          </a:xfrm>
          <a:prstGeom prst="rect">
            <a:avLst/>
          </a:prstGeom>
        </p:spPr>
        <p:txBody>
          <a:bodyPr lIns="45719" tIns="45719" rIns="45719" bIns="45719" anchor="t"/>
          <a:lstStyle/>
          <a:p>
            <a:pPr marL="160421" indent="-160421" defTabSz="292607">
              <a:spcBef>
                <a:spcPts val="700"/>
              </a:spcBef>
              <a:buSzPct val="100000"/>
              <a:defRPr sz="1536">
                <a:latin typeface="Helvetica Neue"/>
                <a:ea typeface="Helvetica Neue"/>
                <a:cs typeface="Helvetica Neue"/>
                <a:sym typeface="Helvetica Neue"/>
              </a:defRPr>
            </a:pPr>
            <a:r>
              <a:t>The Industrial Revolution took place in Britain </a:t>
            </a:r>
          </a:p>
          <a:p>
            <a:pPr marL="160421" indent="-160421" defTabSz="292607">
              <a:spcBef>
                <a:spcPts val="700"/>
              </a:spcBef>
              <a:buSzPct val="100000"/>
              <a:defRPr sz="1536">
                <a:latin typeface="Helvetica Neue"/>
                <a:ea typeface="Helvetica Neue"/>
                <a:cs typeface="Helvetica Neue"/>
                <a:sym typeface="Helvetica Neue"/>
              </a:defRPr>
            </a:pPr>
            <a:r>
              <a:t>The standard explanation four or five largely independent strands coming together.:</a:t>
            </a:r>
          </a:p>
          <a:p>
            <a:pPr lvl="1" marL="404261" indent="-160421" defTabSz="292607">
              <a:spcBef>
                <a:spcPts val="700"/>
              </a:spcBef>
              <a:buSzPct val="100000"/>
              <a:defRPr sz="1536">
                <a:latin typeface="Helvetica Neue"/>
                <a:ea typeface="Helvetica Neue"/>
                <a:cs typeface="Helvetica Neue"/>
                <a:sym typeface="Helvetica Neue"/>
              </a:defRPr>
            </a:pPr>
            <a:r>
              <a:t>Limited government, security of property, and freedom of contract</a:t>
            </a:r>
          </a:p>
          <a:p>
            <a:pPr lvl="1" marL="404261" indent="-160421" defTabSz="292607">
              <a:spcBef>
                <a:spcPts val="700"/>
              </a:spcBef>
              <a:buSzPct val="100000"/>
              <a:defRPr sz="1536">
                <a:latin typeface="Helvetica Neue"/>
                <a:ea typeface="Helvetica Neue"/>
                <a:cs typeface="Helvetica Neue"/>
                <a:sym typeface="Helvetica Neue"/>
              </a:defRPr>
            </a:pPr>
            <a:r>
              <a:t>Science and the technological tradition of sustained inquiry</a:t>
            </a:r>
          </a:p>
          <a:p>
            <a:pPr lvl="1" marL="404261" indent="-160421" defTabSz="292607">
              <a:spcBef>
                <a:spcPts val="700"/>
              </a:spcBef>
              <a:buSzPct val="100000"/>
              <a:defRPr sz="1536">
                <a:latin typeface="Helvetica Neue"/>
                <a:ea typeface="Helvetica Neue"/>
                <a:cs typeface="Helvetica Neue"/>
                <a:sym typeface="Helvetica Neue"/>
              </a:defRPr>
            </a:pPr>
            <a:r>
              <a:t>Victory in the wars of the Commercial Revolution era</a:t>
            </a:r>
          </a:p>
          <a:p>
            <a:pPr lvl="1" marL="404261" indent="-160421" defTabSz="292607">
              <a:spcBef>
                <a:spcPts val="700"/>
              </a:spcBef>
              <a:buSzPct val="100000"/>
              <a:defRPr sz="1536">
                <a:latin typeface="Helvetica Neue"/>
                <a:ea typeface="Helvetica Neue"/>
                <a:cs typeface="Helvetica Neue"/>
                <a:sym typeface="Helvetica Neue"/>
              </a:defRPr>
            </a:pPr>
            <a:r>
              <a:t>Machinery making, "tinkering", and "gadgets"—primarily made out of metal. </a:t>
            </a:r>
          </a:p>
          <a:p>
            <a:pPr lvl="1" marL="404261" indent="-160421" defTabSz="292607">
              <a:spcBef>
                <a:spcPts val="700"/>
              </a:spcBef>
              <a:buSzPct val="100000"/>
              <a:defRPr sz="1536">
                <a:latin typeface="Helvetica Neue"/>
                <a:ea typeface="Helvetica Neue"/>
                <a:cs typeface="Helvetica Neue"/>
                <a:sym typeface="Helvetica Neue"/>
              </a:defRPr>
            </a:pPr>
            <a:r>
              <a:t>Coal in Britain—the only thing that made a steam engine potentially profitable.</a:t>
            </a:r>
          </a:p>
          <a:p>
            <a:pPr marL="160421" indent="-160421" defTabSz="292607">
              <a:spcBef>
                <a:spcPts val="700"/>
              </a:spcBef>
              <a:buSzPct val="100000"/>
              <a:defRPr sz="1536">
                <a:latin typeface="Helvetica Neue"/>
                <a:ea typeface="Helvetica Neue"/>
                <a:cs typeface="Helvetica Neue"/>
                <a:sym typeface="Helvetica Neue"/>
              </a:defRPr>
            </a:pPr>
            <a:r>
              <a:t>Plus high elasticity of demand for leading-sector products…</a:t>
            </a:r>
          </a:p>
        </p:txBody>
      </p:sp>
      <p:pic>
        <p:nvPicPr>
          <p:cNvPr id="142"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623757" y="1587500"/>
            <a:ext cx="4075743" cy="4762500"/>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iClickers: Why Breaktrhrough?"/>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iClickers: Why Breaktrhrough?</a:t>
            </a:r>
          </a:p>
        </p:txBody>
      </p:sp>
      <p:sp>
        <p:nvSpPr>
          <p:cNvPr id="145" name="The principal reason that the Industrial Revolution took place in late eighteenth century Britain (rather than in Sung China, or Abbasid Baghdad, or Antonine Dynasty Rome, or during the Hellenistic Age) is:…"/>
          <p:cNvSpPr txBox="1"/>
          <p:nvPr>
            <p:ph type="body" idx="4294967295"/>
          </p:nvPr>
        </p:nvSpPr>
        <p:spPr>
          <a:xfrm>
            <a:off x="444500" y="1587500"/>
            <a:ext cx="8255000" cy="4770986"/>
          </a:xfrm>
          <a:prstGeom prst="rect">
            <a:avLst/>
          </a:prstGeom>
        </p:spPr>
        <p:txBody>
          <a:bodyPr lIns="45719" tIns="45719" rIns="45719" bIns="45719" anchor="t"/>
          <a:lstStyle/>
          <a:p>
            <a:pPr marL="0" indent="0" defTabSz="406908">
              <a:lnSpc>
                <a:spcPts val="4600"/>
              </a:lnSpc>
              <a:spcBef>
                <a:spcPts val="1000"/>
              </a:spcBef>
              <a:buSzTx/>
              <a:buNone/>
              <a:defRPr sz="2136">
                <a:uFill>
                  <a:solidFill>
                    <a:srgbClr val="000000"/>
                  </a:solidFill>
                </a:uFill>
                <a:latin typeface="+mn-lt"/>
                <a:ea typeface="+mn-ea"/>
                <a:cs typeface="+mn-cs"/>
                <a:sym typeface="Helvetica"/>
              </a:defRPr>
            </a:pPr>
            <a:r>
              <a:t>The principal reason that the Industrial Revolution took place in late eighteenth century Britain (rather than in Sung China, or Abbasid Baghdad, or Antonine Dynasty Rome, or during the Hellenistic Age) is:</a:t>
            </a:r>
          </a:p>
          <a:p>
            <a:pPr marL="0" indent="0" defTabSz="406908">
              <a:lnSpc>
                <a:spcPts val="4600"/>
              </a:lnSpc>
              <a:spcBef>
                <a:spcPts val="1000"/>
              </a:spcBef>
              <a:buSzTx/>
              <a:buNone/>
              <a:defRPr sz="2136">
                <a:uFill>
                  <a:solidFill>
                    <a:srgbClr val="000000"/>
                  </a:solidFill>
                </a:uFill>
                <a:latin typeface="+mn-lt"/>
                <a:ea typeface="+mn-ea"/>
                <a:cs typeface="+mn-cs"/>
                <a:sym typeface="Helvetica"/>
              </a:defRPr>
            </a:pP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A lack of human numbers thinking about problems of production</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A lack of good means of communication—e.g. printing—for diffusing information about how to solve problems of production</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A lack of experience using coal as an energy source</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A lack of the incentive created by high real wages leading to a strong desire to make labor more productive</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None of the above/not enough information</a:t>
            </a:r>
          </a:p>
        </p:txBody>
      </p:sp>
      <p:sp>
        <p:nvSpPr>
          <p:cNvPr id="146"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iClicker: Why Passing the Baton"/>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iClicker: Why Passing the Baton</a:t>
            </a:r>
          </a:p>
        </p:txBody>
      </p:sp>
      <p:sp>
        <p:nvSpPr>
          <p:cNvPr id="149" name="The principal reason that the twentieth century was an American rather than a second British century was:…"/>
          <p:cNvSpPr txBox="1"/>
          <p:nvPr>
            <p:ph type="body" idx="4294967295"/>
          </p:nvPr>
        </p:nvSpPr>
        <p:spPr>
          <a:xfrm>
            <a:off x="444500" y="1587500"/>
            <a:ext cx="8255000" cy="4770986"/>
          </a:xfrm>
          <a:prstGeom prst="rect">
            <a:avLst/>
          </a:prstGeom>
        </p:spPr>
        <p:txBody>
          <a:bodyPr lIns="45719" tIns="45719" rIns="45719" bIns="45719" anchor="t"/>
          <a:lstStyle/>
          <a:p>
            <a:pPr marL="0" indent="0" defTabSz="406908">
              <a:lnSpc>
                <a:spcPts val="4600"/>
              </a:lnSpc>
              <a:spcBef>
                <a:spcPts val="1000"/>
              </a:spcBef>
              <a:buSzTx/>
              <a:buNone/>
              <a:defRPr sz="2136">
                <a:uFill>
                  <a:solidFill>
                    <a:srgbClr val="000000"/>
                  </a:solidFill>
                </a:uFill>
                <a:latin typeface="+mn-lt"/>
                <a:ea typeface="+mn-ea"/>
                <a:cs typeface="+mn-cs"/>
                <a:sym typeface="Helvetica"/>
              </a:defRPr>
            </a:pPr>
            <a:r>
              <a:t>The principal reason that the twentieth century was an American rather than a second British century was:</a:t>
            </a:r>
          </a:p>
          <a:p>
            <a:pPr marL="0" indent="0" defTabSz="406908">
              <a:lnSpc>
                <a:spcPts val="4600"/>
              </a:lnSpc>
              <a:spcBef>
                <a:spcPts val="1000"/>
              </a:spcBef>
              <a:buSzTx/>
              <a:buNone/>
              <a:defRPr sz="2136">
                <a:uFill>
                  <a:solidFill>
                    <a:srgbClr val="000000"/>
                  </a:solidFill>
                </a:uFill>
                <a:latin typeface="+mn-lt"/>
                <a:ea typeface="+mn-ea"/>
                <a:cs typeface="+mn-cs"/>
                <a:sym typeface="Helvetica"/>
              </a:defRPr>
            </a:pP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The United States’s aggressive and enthusiastic welcome of immigrants</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The United States’s focus on broad-based technical education</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The United States’s extraordinary abundance of natural resources driving high real wages and enormous incentives to build machines to manipulate matter</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A U.S. government that took industrial development as a key policy goal, rather than being comfortable with </a:t>
            </a:r>
            <a:r>
              <a:rPr i="1"/>
              <a:t>laissez-faire</a:t>
            </a:r>
          </a:p>
          <a:p>
            <a:pPr marL="356936" indent="-356936" defTabSz="406908">
              <a:lnSpc>
                <a:spcPts val="4600"/>
              </a:lnSpc>
              <a:spcBef>
                <a:spcPts val="1000"/>
              </a:spcBef>
              <a:buSzPct val="100000"/>
              <a:buAutoNum type="alphaUcPeriod" startAt="1"/>
              <a:defRPr sz="2136">
                <a:uFill>
                  <a:solidFill>
                    <a:srgbClr val="000000"/>
                  </a:solidFill>
                </a:uFill>
                <a:latin typeface="+mn-lt"/>
                <a:ea typeface="+mn-ea"/>
                <a:cs typeface="+mn-cs"/>
                <a:sym typeface="Helvetica"/>
              </a:defRPr>
            </a:pPr>
            <a:r>
              <a:t>None of the above/not enough information</a:t>
            </a:r>
          </a:p>
        </p:txBody>
      </p:sp>
      <p:sp>
        <p:nvSpPr>
          <p:cNvPr id="15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British Productivity Growth Acceleration"/>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British Productivity Growth Acceleration</a:t>
            </a:r>
          </a:p>
        </p:txBody>
      </p:sp>
      <p:sp>
        <p:nvSpPr>
          <p:cNvPr id="153"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pic>
        <p:nvPicPr>
          <p:cNvPr id="154"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1467264" y="1587500"/>
            <a:ext cx="6573296" cy="4758947"/>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But Even in the First Half of the Nineteenth Century the U.S. Was Outpacing Britain in Growth…"/>
          <p:cNvSpPr txBox="1"/>
          <p:nvPr>
            <p:ph type="title" idx="4294967295"/>
          </p:nvPr>
        </p:nvSpPr>
        <p:spPr>
          <a:xfrm>
            <a:off x="444500" y="0"/>
            <a:ext cx="8255000" cy="1587501"/>
          </a:xfrm>
          <a:prstGeom prst="rect">
            <a:avLst/>
          </a:prstGeom>
        </p:spPr>
        <p:txBody>
          <a:bodyPr lIns="45719" tIns="45719" rIns="45719" bIns="45719"/>
          <a:lstStyle>
            <a:lvl1pPr defTabSz="182880">
              <a:lnSpc>
                <a:spcPts val="4600"/>
              </a:lnSpc>
              <a:defRPr sz="3200">
                <a:uFill>
                  <a:solidFill>
                    <a:srgbClr val="000000"/>
                  </a:solidFill>
                </a:uFill>
              </a:defRPr>
            </a:lvl1pPr>
          </a:lstStyle>
          <a:p>
            <a:pPr/>
            <a:r>
              <a:t>But Even in the First Half of the Nineteenth Century the U.S. Was Outpacing Britain in Growth…</a:t>
            </a:r>
          </a:p>
        </p:txBody>
      </p:sp>
      <p:sp>
        <p:nvSpPr>
          <p:cNvPr id="157"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158" name="Even in the first half of the nineteenth century—the period in which the British Industrial Revolution made it the wonder of the world—economic growth in the United States was proceeding faster than in Britain.…"/>
          <p:cNvSpPr txBox="1"/>
          <p:nvPr>
            <p:ph type="body" sz="half" idx="4294967295"/>
          </p:nvPr>
        </p:nvSpPr>
        <p:spPr>
          <a:xfrm>
            <a:off x="444500" y="1587500"/>
            <a:ext cx="4179258" cy="4762500"/>
          </a:xfrm>
          <a:prstGeom prst="rect">
            <a:avLst/>
          </a:prstGeom>
        </p:spPr>
        <p:txBody>
          <a:bodyPr lIns="45719" tIns="45719" rIns="45719" bIns="45719" anchor="t"/>
          <a:lstStyle/>
          <a:p>
            <a:pPr marL="157914" indent="-157914" defTabSz="288036">
              <a:spcBef>
                <a:spcPts val="700"/>
              </a:spcBef>
              <a:buSzPct val="100000"/>
              <a:defRPr sz="1512">
                <a:latin typeface="Helvetica Neue"/>
                <a:ea typeface="Helvetica Neue"/>
                <a:cs typeface="Helvetica Neue"/>
                <a:sym typeface="Helvetica Neue"/>
              </a:defRPr>
            </a:pPr>
            <a:r>
              <a:t>Even in the first half of the nineteenth century—the period in which the British Industrial Revolution made it the wonder of the world—economic growth in the United States was proceeding faster than in Britain. </a:t>
            </a:r>
          </a:p>
          <a:p>
            <a:pPr lvl="1" marL="397944" indent="-157914" defTabSz="288036">
              <a:spcBef>
                <a:spcPts val="700"/>
              </a:spcBef>
              <a:buSzPct val="100000"/>
              <a:defRPr sz="1512">
                <a:latin typeface="Helvetica Neue"/>
                <a:ea typeface="Helvetica Neue"/>
                <a:cs typeface="Helvetica Neue"/>
                <a:sym typeface="Helvetica Neue"/>
              </a:defRPr>
            </a:pPr>
            <a:r>
              <a:t>While British real GDP per capita was increasing at less than 0.6 percent per year</a:t>
            </a:r>
          </a:p>
          <a:p>
            <a:pPr lvl="1" marL="397944" indent="-157914" defTabSz="288036">
              <a:spcBef>
                <a:spcPts val="700"/>
              </a:spcBef>
              <a:buSzPct val="100000"/>
              <a:defRPr sz="1512">
                <a:latin typeface="Helvetica Neue"/>
                <a:ea typeface="Helvetica Neue"/>
                <a:cs typeface="Helvetica Neue"/>
                <a:sym typeface="Helvetica Neue"/>
              </a:defRPr>
            </a:pPr>
            <a:r>
              <a:t>American was growing at a hair over one percent per year. </a:t>
            </a:r>
          </a:p>
          <a:p>
            <a:pPr marL="157914" indent="-157914" defTabSz="288036">
              <a:spcBef>
                <a:spcPts val="700"/>
              </a:spcBef>
              <a:buSzPct val="100000"/>
              <a:defRPr sz="1512">
                <a:latin typeface="Helvetica Neue"/>
                <a:ea typeface="Helvetica Neue"/>
                <a:cs typeface="Helvetica Neue"/>
                <a:sym typeface="Helvetica Neue"/>
              </a:defRPr>
            </a:pPr>
            <a:r>
              <a:t>And a significantly larger share of GDP was going to the white working class in the United States, in the north at least:</a:t>
            </a:r>
          </a:p>
          <a:p>
            <a:pPr lvl="1" marL="397944" indent="-157914" defTabSz="288036">
              <a:spcBef>
                <a:spcPts val="700"/>
              </a:spcBef>
              <a:buSzPct val="100000"/>
              <a:defRPr sz="1512">
                <a:latin typeface="Helvetica Neue"/>
                <a:ea typeface="Helvetica Neue"/>
                <a:cs typeface="Helvetica Neue"/>
                <a:sym typeface="Helvetica Neue"/>
              </a:defRPr>
            </a:pPr>
            <a:r>
              <a:t>The extraordinary abundance of land and the possibility of "lighting out for the territory", in the words of American author Mark Twain, gave even workers without property or notably scarce skills substantial economic bargaining power.</a:t>
            </a:r>
          </a:p>
        </p:txBody>
      </p:sp>
      <p:pic>
        <p:nvPicPr>
          <p:cNvPr id="159"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623757" y="1587500"/>
            <a:ext cx="4075743" cy="47625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And Starting in the Late Nineteenth Century"/>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And Starting in the Late Nineteenth Century</a:t>
            </a:r>
          </a:p>
        </p:txBody>
      </p:sp>
      <p:sp>
        <p:nvSpPr>
          <p:cNvPr id="162"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163" name="Second Industrial Revolution……"/>
          <p:cNvSpPr txBox="1"/>
          <p:nvPr>
            <p:ph type="body" sz="half" idx="4294967295"/>
          </p:nvPr>
        </p:nvSpPr>
        <p:spPr>
          <a:xfrm>
            <a:off x="444500" y="1587500"/>
            <a:ext cx="4179258" cy="4762500"/>
          </a:xfrm>
          <a:prstGeom prst="rect">
            <a:avLst/>
          </a:prstGeom>
        </p:spPr>
        <p:txBody>
          <a:bodyPr lIns="45719" tIns="45719" rIns="45719" bIns="45719" anchor="t"/>
          <a:lstStyle/>
          <a:p>
            <a:pPr marL="223085" indent="-223085" defTabSz="406908">
              <a:spcBef>
                <a:spcPts val="1000"/>
              </a:spcBef>
              <a:buSzPct val="100000"/>
              <a:defRPr sz="2136">
                <a:latin typeface="Helvetica Neue"/>
                <a:ea typeface="Helvetica Neue"/>
                <a:cs typeface="Helvetica Neue"/>
                <a:sym typeface="Helvetica Neue"/>
              </a:defRPr>
            </a:pPr>
            <a:r>
              <a:t>Second Industrial Revolution…</a:t>
            </a:r>
          </a:p>
          <a:p>
            <a:pPr lvl="1" marL="562175" indent="-223085" defTabSz="406908">
              <a:spcBef>
                <a:spcPts val="1000"/>
              </a:spcBef>
              <a:buSzPct val="100000"/>
              <a:defRPr sz="2136">
                <a:latin typeface="Helvetica Neue"/>
                <a:ea typeface="Helvetica Neue"/>
                <a:cs typeface="Helvetica Neue"/>
                <a:sym typeface="Helvetica Neue"/>
              </a:defRPr>
            </a:pPr>
            <a:r>
              <a:t>Why the U.S. and Germany, and not Britain?</a:t>
            </a:r>
          </a:p>
          <a:p>
            <a:pPr marL="223085" indent="-223085" defTabSz="406908">
              <a:spcBef>
                <a:spcPts val="1000"/>
              </a:spcBef>
              <a:buSzPct val="100000"/>
              <a:defRPr sz="2136">
                <a:latin typeface="Helvetica Neue"/>
                <a:ea typeface="Helvetica Neue"/>
                <a:cs typeface="Helvetica Neue"/>
                <a:sym typeface="Helvetica Neue"/>
              </a:defRPr>
            </a:pPr>
            <a:r>
              <a:t>Immigration and Population</a:t>
            </a:r>
          </a:p>
          <a:p>
            <a:pPr lvl="1" marL="562175" indent="-223085" defTabSz="406908">
              <a:spcBef>
                <a:spcPts val="1000"/>
              </a:spcBef>
              <a:buSzPct val="100000"/>
              <a:defRPr sz="2136">
                <a:latin typeface="Helvetica Neue"/>
                <a:ea typeface="Helvetica Neue"/>
                <a:cs typeface="Helvetica Neue"/>
                <a:sym typeface="Helvetica Neue"/>
              </a:defRPr>
            </a:pPr>
            <a:r>
              <a:t>Was resource scarcity no longer a factor?</a:t>
            </a:r>
          </a:p>
          <a:p>
            <a:pPr lvl="1" marL="562175" indent="-223085" defTabSz="406908">
              <a:spcBef>
                <a:spcPts val="1000"/>
              </a:spcBef>
              <a:buSzPct val="100000"/>
              <a:defRPr sz="2136">
                <a:latin typeface="Helvetica Neue"/>
                <a:ea typeface="Helvetica Neue"/>
                <a:cs typeface="Helvetica Neue"/>
                <a:sym typeface="Helvetica Neue"/>
              </a:defRPr>
            </a:pPr>
            <a:r>
              <a:t>Was the differential in the growth rate h of the stock of useful economic knowledge even greater than the differential in the growth rate g of the efficiency-of-labor?</a:t>
            </a:r>
          </a:p>
        </p:txBody>
      </p:sp>
      <p:pic>
        <p:nvPicPr>
          <p:cNvPr id="164"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623757" y="1587500"/>
            <a:ext cx="4075743" cy="476250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Phases of American Growth"/>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Phases of American Growth</a:t>
            </a:r>
          </a:p>
        </p:txBody>
      </p:sp>
      <p:sp>
        <p:nvSpPr>
          <p:cNvPr id="167"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168" name="1.0% per year in GDP per capita from 1760-1860: resource abundance…"/>
          <p:cNvSpPr txBox="1"/>
          <p:nvPr>
            <p:ph type="body" idx="4294967295"/>
          </p:nvPr>
        </p:nvSpPr>
        <p:spPr>
          <a:xfrm>
            <a:off x="444500" y="1587500"/>
            <a:ext cx="8152220" cy="4762500"/>
          </a:xfrm>
          <a:prstGeom prst="rect">
            <a:avLst/>
          </a:prstGeom>
        </p:spPr>
        <p:txBody>
          <a:bodyPr lIns="45719" tIns="45719" rIns="45719" bIns="45719" anchor="t"/>
          <a:lstStyle/>
          <a:p>
            <a:pPr marL="182980" indent="-182980" defTabSz="333756">
              <a:spcBef>
                <a:spcPts val="800"/>
              </a:spcBef>
              <a:buSzPct val="100000"/>
              <a:defRPr sz="1752">
                <a:latin typeface="Helvetica Neue"/>
                <a:ea typeface="Helvetica Neue"/>
                <a:cs typeface="Helvetica Neue"/>
                <a:sym typeface="Helvetica Neue"/>
              </a:defRPr>
            </a:pPr>
            <a:r>
              <a:t>1.0% per year in GDP per capita from 1760-1860: resource abundance</a:t>
            </a:r>
          </a:p>
          <a:p>
            <a:pPr marL="182980" indent="-182980" defTabSz="333756">
              <a:spcBef>
                <a:spcPts val="800"/>
              </a:spcBef>
              <a:buSzPct val="100000"/>
              <a:defRPr sz="1752">
                <a:latin typeface="Helvetica Neue"/>
                <a:ea typeface="Helvetica Neue"/>
                <a:cs typeface="Helvetica Neue"/>
                <a:sym typeface="Helvetica Neue"/>
              </a:defRPr>
            </a:pPr>
            <a:r>
              <a:t>1.6% per year in GDP per capita from 1860-1929:</a:t>
            </a:r>
          </a:p>
          <a:p>
            <a:pPr lvl="1" marL="461110" indent="-182980" defTabSz="333756">
              <a:spcBef>
                <a:spcPts val="800"/>
              </a:spcBef>
              <a:buSzPct val="100000"/>
              <a:defRPr sz="1752">
                <a:latin typeface="Helvetica Neue"/>
                <a:ea typeface="Helvetica Neue"/>
                <a:cs typeface="Helvetica Neue"/>
                <a:sym typeface="Helvetica Neue"/>
              </a:defRPr>
            </a:pPr>
            <a:r>
              <a:t>“Great traverse”: K/Y ratio up from 2.5 to 4</a:t>
            </a:r>
          </a:p>
          <a:p>
            <a:pPr lvl="1" marL="461110" indent="-182980" defTabSz="333756">
              <a:spcBef>
                <a:spcPts val="800"/>
              </a:spcBef>
              <a:buSzPct val="100000"/>
              <a:defRPr sz="1752">
                <a:latin typeface="Helvetica Neue"/>
                <a:ea typeface="Helvetica Neue"/>
                <a:cs typeface="Helvetica Neue"/>
                <a:sym typeface="Helvetica Neue"/>
              </a:defRPr>
            </a:pPr>
            <a:r>
              <a:t>Half of it an increase in savings rates</a:t>
            </a:r>
          </a:p>
          <a:p>
            <a:pPr lvl="1" marL="461110" indent="-182980" defTabSz="333756">
              <a:spcBef>
                <a:spcPts val="800"/>
              </a:spcBef>
              <a:buSzPct val="100000"/>
              <a:defRPr sz="1752">
                <a:latin typeface="Helvetica Neue"/>
                <a:ea typeface="Helvetica Neue"/>
                <a:cs typeface="Helvetica Neue"/>
                <a:sym typeface="Helvetica Neue"/>
              </a:defRPr>
            </a:pPr>
            <a:r>
              <a:t>Half of it a fall in the price of capital goods</a:t>
            </a:r>
          </a:p>
          <a:p>
            <a:pPr marL="182980" indent="-182980" defTabSz="333756">
              <a:spcBef>
                <a:spcPts val="800"/>
              </a:spcBef>
              <a:buSzPct val="100000"/>
              <a:defRPr sz="1752">
                <a:latin typeface="Helvetica Neue"/>
                <a:ea typeface="Helvetica Neue"/>
                <a:cs typeface="Helvetica Neue"/>
                <a:sym typeface="Helvetica Neue"/>
              </a:defRPr>
            </a:pPr>
            <a:r>
              <a:t>2.5% per year in GDP per capita from 1929-1973</a:t>
            </a:r>
          </a:p>
          <a:p>
            <a:pPr lvl="1" marL="461110" indent="-182980" defTabSz="333756">
              <a:spcBef>
                <a:spcPts val="800"/>
              </a:spcBef>
              <a:buSzPct val="100000"/>
              <a:defRPr sz="1752">
                <a:latin typeface="Helvetica Neue"/>
                <a:ea typeface="Helvetica Neue"/>
                <a:cs typeface="Helvetica Neue"/>
                <a:sym typeface="Helvetica Neue"/>
              </a:defRPr>
            </a:pPr>
            <a:r>
              <a:t>“Fordism”</a:t>
            </a:r>
          </a:p>
          <a:p>
            <a:pPr lvl="1" marL="461110" indent="-182980" defTabSz="333756">
              <a:spcBef>
                <a:spcPts val="800"/>
              </a:spcBef>
              <a:buSzPct val="100000"/>
              <a:defRPr sz="1752">
                <a:latin typeface="Helvetica Neue"/>
                <a:ea typeface="Helvetica Neue"/>
                <a:cs typeface="Helvetica Neue"/>
                <a:sym typeface="Helvetica Neue"/>
              </a:defRPr>
            </a:pPr>
            <a:r>
              <a:t>Expected further acceleration: it did not happen</a:t>
            </a:r>
          </a:p>
          <a:p>
            <a:pPr marL="182980" indent="-182980" defTabSz="333756">
              <a:spcBef>
                <a:spcPts val="800"/>
              </a:spcBef>
              <a:buSzPct val="100000"/>
              <a:defRPr sz="1752">
                <a:latin typeface="Helvetica Neue"/>
                <a:ea typeface="Helvetica Neue"/>
                <a:cs typeface="Helvetica Neue"/>
                <a:sym typeface="Helvetica Neue"/>
              </a:defRPr>
            </a:pPr>
            <a:r>
              <a:t>Post-1973</a:t>
            </a:r>
          </a:p>
          <a:p>
            <a:pPr lvl="1" marL="461110" indent="-182980" defTabSz="333756">
              <a:spcBef>
                <a:spcPts val="800"/>
              </a:spcBef>
              <a:buSzPct val="100000"/>
              <a:defRPr sz="1752">
                <a:latin typeface="Helvetica Neue"/>
                <a:ea typeface="Helvetica Neue"/>
                <a:cs typeface="Helvetica Neue"/>
                <a:sym typeface="Helvetica Neue"/>
              </a:defRPr>
            </a:pPr>
            <a:r>
              <a:t>Productivity slowdown 1973-1995 (environment, oil, baby boom, feminism)</a:t>
            </a:r>
          </a:p>
          <a:p>
            <a:pPr lvl="1" marL="461110" indent="-182980" defTabSz="333756">
              <a:spcBef>
                <a:spcPts val="800"/>
              </a:spcBef>
              <a:buSzPct val="100000"/>
              <a:defRPr sz="1752">
                <a:latin typeface="Helvetica Neue"/>
                <a:ea typeface="Helvetica Neue"/>
                <a:cs typeface="Helvetica Neue"/>
                <a:sym typeface="Helvetica Neue"/>
              </a:defRPr>
            </a:pPr>
            <a:r>
              <a:t>“New economy” 1995-2006</a:t>
            </a:r>
          </a:p>
          <a:p>
            <a:pPr lvl="1" marL="461110" indent="-182980" defTabSz="333756">
              <a:spcBef>
                <a:spcPts val="800"/>
              </a:spcBef>
              <a:buSzPct val="100000"/>
              <a:defRPr sz="1752">
                <a:latin typeface="Helvetica Neue"/>
                <a:ea typeface="Helvetica Neue"/>
                <a:cs typeface="Helvetica Neue"/>
                <a:sym typeface="Helvetica Neue"/>
              </a:defRPr>
            </a:pPr>
            <a:r>
              <a:t>Post-2006 collapse of growth</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American Productivity Growth Acceleration"/>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American Productivity Growth Acceleration</a:t>
            </a:r>
          </a:p>
        </p:txBody>
      </p:sp>
      <p:sp>
        <p:nvSpPr>
          <p:cNvPr id="171"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pic>
        <p:nvPicPr>
          <p:cNvPr id="172"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1427410" y="1587500"/>
            <a:ext cx="6380304" cy="4815903"/>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Early Nineteenth Century: Westward Expansion"/>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Early Nineteenth Century: Westward Expansion</a:t>
            </a:r>
          </a:p>
        </p:txBody>
      </p:sp>
      <p:sp>
        <p:nvSpPr>
          <p:cNvPr id="175"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176" name="Westward expansion…"/>
          <p:cNvSpPr txBox="1"/>
          <p:nvPr>
            <p:ph type="body" sz="half" idx="4294967295"/>
          </p:nvPr>
        </p:nvSpPr>
        <p:spPr>
          <a:xfrm>
            <a:off x="444500" y="1587500"/>
            <a:ext cx="3810000" cy="4762500"/>
          </a:xfrm>
          <a:prstGeom prst="rect">
            <a:avLst/>
          </a:prstGeom>
        </p:spPr>
        <p:txBody>
          <a:bodyPr lIns="45719" tIns="45719" rIns="45719" bIns="45719" anchor="t"/>
          <a:lstStyle/>
          <a:p>
            <a:pPr marL="208046" indent="-208046" defTabSz="379475">
              <a:spcBef>
                <a:spcPts val="900"/>
              </a:spcBef>
              <a:buSzPct val="100000"/>
              <a:defRPr sz="1992">
                <a:latin typeface="Helvetica Neue"/>
                <a:ea typeface="Helvetica Neue"/>
                <a:cs typeface="Helvetica Neue"/>
                <a:sym typeface="Helvetica Neue"/>
              </a:defRPr>
            </a:pPr>
            <a:r>
              <a:t>Westward expansion</a:t>
            </a:r>
          </a:p>
          <a:p>
            <a:pPr marL="208046" indent="-208046" defTabSz="379475">
              <a:spcBef>
                <a:spcPts val="900"/>
              </a:spcBef>
              <a:buSzPct val="100000"/>
              <a:defRPr sz="1992">
                <a:latin typeface="Helvetica Neue"/>
                <a:ea typeface="Helvetica Neue"/>
                <a:cs typeface="Helvetica Neue"/>
                <a:sym typeface="Helvetica Neue"/>
              </a:defRPr>
            </a:pPr>
            <a:r>
              <a:t>The “American System”</a:t>
            </a:r>
          </a:p>
          <a:p>
            <a:pPr lvl="1" marL="524276" indent="-208046" defTabSz="379475">
              <a:spcBef>
                <a:spcPts val="900"/>
              </a:spcBef>
              <a:buSzPct val="100000"/>
              <a:defRPr sz="1992">
                <a:latin typeface="Helvetica Neue"/>
                <a:ea typeface="Helvetica Neue"/>
                <a:cs typeface="Helvetica Neue"/>
                <a:sym typeface="Helvetica Neue"/>
              </a:defRPr>
            </a:pPr>
            <a:r>
              <a:t>Abundant natural resources</a:t>
            </a:r>
          </a:p>
          <a:p>
            <a:pPr lvl="1" marL="524276" indent="-208046" defTabSz="379475">
              <a:spcBef>
                <a:spcPts val="900"/>
              </a:spcBef>
              <a:buSzPct val="100000"/>
              <a:defRPr sz="1992">
                <a:latin typeface="Helvetica Neue"/>
                <a:ea typeface="Helvetica Neue"/>
                <a:cs typeface="Helvetica Neue"/>
                <a:sym typeface="Helvetica Neue"/>
              </a:defRPr>
            </a:pPr>
            <a:r>
              <a:t>Very high real wages</a:t>
            </a:r>
          </a:p>
          <a:p>
            <a:pPr lvl="1" marL="524276" indent="-208046" defTabSz="379475">
              <a:spcBef>
                <a:spcPts val="900"/>
              </a:spcBef>
              <a:buSzPct val="100000"/>
              <a:defRPr sz="1992">
                <a:latin typeface="Helvetica Neue"/>
                <a:ea typeface="Helvetica Neue"/>
                <a:cs typeface="Helvetica Neue"/>
                <a:sym typeface="Helvetica Neue"/>
              </a:defRPr>
            </a:pPr>
            <a:r>
              <a:t>Focus on raising labor productivity</a:t>
            </a:r>
          </a:p>
          <a:p>
            <a:pPr lvl="2" marL="840506" indent="-208046" defTabSz="379475">
              <a:spcBef>
                <a:spcPts val="900"/>
              </a:spcBef>
              <a:buSzPct val="100000"/>
              <a:defRPr sz="1992">
                <a:latin typeface="Helvetica Neue"/>
                <a:ea typeface="Helvetica Neue"/>
                <a:cs typeface="Helvetica Neue"/>
                <a:sym typeface="Helvetica Neue"/>
              </a:defRPr>
            </a:pPr>
            <a:r>
              <a:t>Hence fast efficiency-of-labor growth</a:t>
            </a:r>
          </a:p>
          <a:p>
            <a:pPr lvl="2" marL="840506" indent="-208046" defTabSz="379475">
              <a:spcBef>
                <a:spcPts val="900"/>
              </a:spcBef>
              <a:buSzPct val="100000"/>
              <a:defRPr sz="1992">
                <a:latin typeface="Helvetica Neue"/>
                <a:ea typeface="Helvetica Neue"/>
                <a:cs typeface="Helvetica Neue"/>
                <a:sym typeface="Helvetica Neue"/>
              </a:defRPr>
            </a:pPr>
            <a:r>
              <a:t>Britain, by contrast, focused on economizing on (non-coal) raw materials</a:t>
            </a:r>
          </a:p>
        </p:txBody>
      </p:sp>
      <p:pic>
        <p:nvPicPr>
          <p:cNvPr id="177"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Empire</a:t>
            </a:r>
          </a:p>
        </p:txBody>
      </p:sp>
      <p:sp>
        <p:nvSpPr>
          <p:cNvPr id="70"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Chapters 6: Empire 1870-1914:</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Empire in the age of an extraordinary technological gradient</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Scrambles: For India, Egypt, Africa, informal influence in Latin America, and China. Herbert Hoover again!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Informal economic hegemony:</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Emulating Britain looked good</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Breaking Britain’s rules was costly</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For privates, playing along was profitable</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Freedom of investment</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Japan’s Meiji Restoration</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18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181" name="Major westward expansion and &quot;Amerindian removal”…"/>
          <p:cNvSpPr txBox="1"/>
          <p:nvPr>
            <p:ph type="body" idx="4294967295"/>
          </p:nvPr>
        </p:nvSpPr>
        <p:spPr>
          <a:xfrm>
            <a:off x="444500" y="1587500"/>
            <a:ext cx="8255000" cy="4884837"/>
          </a:xfrm>
          <a:prstGeom prst="rect">
            <a:avLst/>
          </a:prstGeom>
        </p:spPr>
        <p:txBody>
          <a:bodyPr lIns="45719" tIns="45719" rIns="45719" bIns="45719" anchor="t"/>
          <a:lstStyle/>
          <a:p>
            <a:pPr marL="250657" indent="-250657" defTabSz="457200">
              <a:spcBef>
                <a:spcPts val="1200"/>
              </a:spcBef>
              <a:buSzPct val="100000"/>
              <a:defRPr>
                <a:latin typeface="Helvetica Neue"/>
                <a:ea typeface="Helvetica Neue"/>
                <a:cs typeface="Helvetica Neue"/>
                <a:sym typeface="Helvetica Neue"/>
              </a:defRPr>
            </a:pPr>
            <a:r>
              <a:t>Major westward expansion and "Amerindian removal”</a:t>
            </a:r>
          </a:p>
          <a:p>
            <a:pPr marL="250657" indent="-250657" defTabSz="457200">
              <a:spcBef>
                <a:spcPts val="1200"/>
              </a:spcBef>
              <a:buSzPct val="100000"/>
              <a:defRPr>
                <a:latin typeface="Helvetica Neue"/>
                <a:ea typeface="Helvetica Neue"/>
                <a:cs typeface="Helvetica Neue"/>
                <a:sym typeface="Helvetica Neue"/>
              </a:defRPr>
            </a:pPr>
            <a:r>
              <a:t>The century 1760 to 1860 before the Civil War. </a:t>
            </a:r>
          </a:p>
          <a:p>
            <a:pPr marL="250657" indent="-250657" defTabSz="457200">
              <a:spcBef>
                <a:spcPts val="1200"/>
              </a:spcBef>
              <a:buSzPct val="100000"/>
              <a:defRPr>
                <a:latin typeface="Helvetica Neue"/>
                <a:ea typeface="Helvetica Neue"/>
                <a:cs typeface="Helvetica Neue"/>
                <a:sym typeface="Helvetica Neue"/>
              </a:defRPr>
            </a:pPr>
            <a:r>
              <a:t>We have U.S. output-per-worker growth then at about 1.0% per year…</a:t>
            </a:r>
          </a:p>
          <a:p>
            <a:pPr lvl="1" marL="631657" indent="-250657" defTabSz="457200">
              <a:spcBef>
                <a:spcPts val="1200"/>
              </a:spcBef>
              <a:buSzPct val="100000"/>
              <a:defRPr>
                <a:latin typeface="Helvetica Neue"/>
                <a:ea typeface="Helvetica Neue"/>
                <a:cs typeface="Helvetica Neue"/>
                <a:sym typeface="Helvetica Neue"/>
              </a:defRPr>
            </a:pPr>
            <a:r>
              <a:t>…in contrast to British output-per-worker growth at about 0.5% per year. </a:t>
            </a:r>
          </a:p>
          <a:p>
            <a:pPr marL="250657" indent="-250657" defTabSz="457200">
              <a:spcBef>
                <a:spcPts val="1200"/>
              </a:spcBef>
              <a:buSzPct val="100000"/>
              <a:defRPr>
                <a:latin typeface="Helvetica Neue"/>
                <a:ea typeface="Helvetica Neue"/>
                <a:cs typeface="Helvetica Neue"/>
                <a:sym typeface="Helvetica Neue"/>
              </a:defRPr>
            </a:pPr>
            <a:r>
              <a:t>We have the U.S. population and labor force growing at 2.5% per year…</a:t>
            </a:r>
          </a:p>
          <a:p>
            <a:pPr lvl="1" marL="631657" indent="-250657" defTabSz="457200">
              <a:spcBef>
                <a:spcPts val="1200"/>
              </a:spcBef>
              <a:buSzPct val="100000"/>
              <a:defRPr>
                <a:latin typeface="Helvetica Neue"/>
                <a:ea typeface="Helvetica Neue"/>
                <a:cs typeface="Helvetica Neue"/>
                <a:sym typeface="Helvetica Neue"/>
              </a:defRPr>
            </a:pPr>
            <a:r>
              <a:t>…from 2.5 to 30 million.</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184"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185" name="Recall our basic Solow Model:"/>
          <p:cNvSpPr txBox="1"/>
          <p:nvPr>
            <p:ph type="body" sz="quarter" idx="4294967295"/>
          </p:nvPr>
        </p:nvSpPr>
        <p:spPr>
          <a:xfrm>
            <a:off x="444500" y="1587500"/>
            <a:ext cx="8255000" cy="392361"/>
          </a:xfrm>
          <a:prstGeom prst="rect">
            <a:avLst/>
          </a:prstGeom>
        </p:spPr>
        <p:txBody>
          <a:bodyPr lIns="45719" tIns="45719" rIns="45719" bIns="45719" anchor="t"/>
          <a:lstStyle>
            <a:lvl1pPr marL="0" indent="0" defTabSz="388620">
              <a:spcBef>
                <a:spcPts val="1000"/>
              </a:spcBef>
              <a:buSzTx/>
              <a:buNone/>
              <a:defRPr sz="2040">
                <a:latin typeface="Helvetica Neue"/>
                <a:ea typeface="Helvetica Neue"/>
                <a:cs typeface="Helvetica Neue"/>
                <a:sym typeface="Helvetica Neue"/>
              </a:defRPr>
            </a:lvl1pPr>
          </a:lstStyle>
          <a:p>
            <a:pPr/>
            <a:r>
              <a:t>Recall our basic Solow Model:</a:t>
            </a:r>
          </a:p>
        </p:txBody>
      </p:sp>
      <p:pic>
        <p:nvPicPr>
          <p:cNvPr id="186" name="Image" descr="Image"/>
          <p:cNvPicPr>
            <a:picLocks noChangeAspect="1"/>
          </p:cNvPicPr>
          <p:nvPr/>
        </p:nvPicPr>
        <p:blipFill>
          <a:blip r:embed="rId4">
            <a:extLst/>
          </a:blip>
          <a:stretch>
            <a:fillRect/>
          </a:stretch>
        </p:blipFill>
        <p:spPr>
          <a:xfrm>
            <a:off x="898971" y="1979860"/>
            <a:ext cx="4660901" cy="723901"/>
          </a:xfrm>
          <a:prstGeom prst="rect">
            <a:avLst/>
          </a:prstGeom>
          <a:ln w="12700">
            <a:miter lim="400000"/>
          </a:ln>
        </p:spPr>
      </p:pic>
      <p:pic>
        <p:nvPicPr>
          <p:cNvPr id="187" name="Image" descr="Image"/>
          <p:cNvPicPr>
            <a:picLocks noChangeAspect="1"/>
          </p:cNvPicPr>
          <p:nvPr/>
        </p:nvPicPr>
        <p:blipFill>
          <a:blip r:embed="rId5">
            <a:extLst/>
          </a:blip>
          <a:stretch>
            <a:fillRect/>
          </a:stretch>
        </p:blipFill>
        <p:spPr>
          <a:xfrm>
            <a:off x="898971" y="2672714"/>
            <a:ext cx="5219701" cy="698501"/>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19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191" name="Recall our basic Solow Model:"/>
          <p:cNvSpPr txBox="1"/>
          <p:nvPr>
            <p:ph type="body" sz="quarter" idx="4294967295"/>
          </p:nvPr>
        </p:nvSpPr>
        <p:spPr>
          <a:xfrm>
            <a:off x="444500" y="1587500"/>
            <a:ext cx="8255000" cy="392361"/>
          </a:xfrm>
          <a:prstGeom prst="rect">
            <a:avLst/>
          </a:prstGeom>
        </p:spPr>
        <p:txBody>
          <a:bodyPr lIns="45719" tIns="45719" rIns="45719" bIns="45719" anchor="t"/>
          <a:lstStyle>
            <a:lvl1pPr marL="0" indent="0" defTabSz="388620">
              <a:spcBef>
                <a:spcPts val="1000"/>
              </a:spcBef>
              <a:buSzTx/>
              <a:buNone/>
              <a:defRPr sz="2040">
                <a:latin typeface="Helvetica Neue"/>
                <a:ea typeface="Helvetica Neue"/>
                <a:cs typeface="Helvetica Neue"/>
                <a:sym typeface="Helvetica Neue"/>
              </a:defRPr>
            </a:lvl1pPr>
          </a:lstStyle>
          <a:p>
            <a:pPr/>
            <a:r>
              <a:t>Recall our basic Solow Model:</a:t>
            </a:r>
          </a:p>
        </p:txBody>
      </p:sp>
      <p:pic>
        <p:nvPicPr>
          <p:cNvPr id="192" name="Image" descr="Image"/>
          <p:cNvPicPr>
            <a:picLocks noChangeAspect="1"/>
          </p:cNvPicPr>
          <p:nvPr/>
        </p:nvPicPr>
        <p:blipFill>
          <a:blip r:embed="rId4">
            <a:extLst/>
          </a:blip>
          <a:stretch>
            <a:fillRect/>
          </a:stretch>
        </p:blipFill>
        <p:spPr>
          <a:xfrm>
            <a:off x="898971" y="1979860"/>
            <a:ext cx="4187219" cy="650332"/>
          </a:xfrm>
          <a:prstGeom prst="rect">
            <a:avLst/>
          </a:prstGeom>
          <a:ln w="12700">
            <a:miter lim="400000"/>
          </a:ln>
        </p:spPr>
      </p:pic>
      <p:pic>
        <p:nvPicPr>
          <p:cNvPr id="193" name="Image" descr="Image"/>
          <p:cNvPicPr>
            <a:picLocks noChangeAspect="1"/>
          </p:cNvPicPr>
          <p:nvPr/>
        </p:nvPicPr>
        <p:blipFill>
          <a:blip r:embed="rId5">
            <a:extLst/>
          </a:blip>
          <a:stretch>
            <a:fillRect/>
          </a:stretch>
        </p:blipFill>
        <p:spPr>
          <a:xfrm>
            <a:off x="898971" y="2576761"/>
            <a:ext cx="4712992" cy="630693"/>
          </a:xfrm>
          <a:prstGeom prst="rect">
            <a:avLst/>
          </a:prstGeom>
          <a:ln w="12700">
            <a:miter lim="400000"/>
          </a:ln>
        </p:spPr>
      </p:pic>
      <p:pic>
        <p:nvPicPr>
          <p:cNvPr id="194" name="Image" descr="Image"/>
          <p:cNvPicPr>
            <a:picLocks noChangeAspect="1"/>
          </p:cNvPicPr>
          <p:nvPr/>
        </p:nvPicPr>
        <p:blipFill>
          <a:blip r:embed="rId6">
            <a:extLst/>
          </a:blip>
          <a:stretch>
            <a:fillRect/>
          </a:stretch>
        </p:blipFill>
        <p:spPr>
          <a:xfrm>
            <a:off x="898971" y="3681729"/>
            <a:ext cx="3937001" cy="825501"/>
          </a:xfrm>
          <a:prstGeom prst="rect">
            <a:avLst/>
          </a:prstGeom>
          <a:ln w="12700">
            <a:miter lim="400000"/>
          </a:ln>
        </p:spPr>
      </p:pic>
      <p:sp>
        <p:nvSpPr>
          <p:cNvPr id="195" name="Assume K/Y constant, so the growth rate g of the efficiency of labor and the growth rate of output-per-worker are the same:"/>
          <p:cNvSpPr txBox="1"/>
          <p:nvPr/>
        </p:nvSpPr>
        <p:spPr>
          <a:xfrm>
            <a:off x="444500" y="3207453"/>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198"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199" name="Recall our basic Solow Model:"/>
          <p:cNvSpPr txBox="1"/>
          <p:nvPr>
            <p:ph type="body" sz="quarter" idx="4294967295"/>
          </p:nvPr>
        </p:nvSpPr>
        <p:spPr>
          <a:xfrm>
            <a:off x="444500" y="1587500"/>
            <a:ext cx="8255000" cy="392361"/>
          </a:xfrm>
          <a:prstGeom prst="rect">
            <a:avLst/>
          </a:prstGeom>
        </p:spPr>
        <p:txBody>
          <a:bodyPr lIns="45719" tIns="45719" rIns="45719" bIns="45719" anchor="t"/>
          <a:lstStyle>
            <a:lvl1pPr marL="0" indent="0" defTabSz="388620">
              <a:spcBef>
                <a:spcPts val="1000"/>
              </a:spcBef>
              <a:buSzTx/>
              <a:buNone/>
              <a:defRPr sz="2040">
                <a:latin typeface="Helvetica Neue"/>
                <a:ea typeface="Helvetica Neue"/>
                <a:cs typeface="Helvetica Neue"/>
                <a:sym typeface="Helvetica Neue"/>
              </a:defRPr>
            </a:lvl1pPr>
          </a:lstStyle>
          <a:p>
            <a:pPr/>
            <a:r>
              <a:t>Recall our basic Solow Model:</a:t>
            </a:r>
          </a:p>
        </p:txBody>
      </p:sp>
      <p:pic>
        <p:nvPicPr>
          <p:cNvPr id="200" name="Image" descr="Image"/>
          <p:cNvPicPr>
            <a:picLocks noChangeAspect="1"/>
          </p:cNvPicPr>
          <p:nvPr/>
        </p:nvPicPr>
        <p:blipFill>
          <a:blip r:embed="rId4">
            <a:extLst/>
          </a:blip>
          <a:stretch>
            <a:fillRect/>
          </a:stretch>
        </p:blipFill>
        <p:spPr>
          <a:xfrm>
            <a:off x="898971" y="1979860"/>
            <a:ext cx="4187219" cy="650332"/>
          </a:xfrm>
          <a:prstGeom prst="rect">
            <a:avLst/>
          </a:prstGeom>
          <a:ln w="12700">
            <a:miter lim="400000"/>
          </a:ln>
        </p:spPr>
      </p:pic>
      <p:pic>
        <p:nvPicPr>
          <p:cNvPr id="201" name="Image" descr="Image"/>
          <p:cNvPicPr>
            <a:picLocks noChangeAspect="1"/>
          </p:cNvPicPr>
          <p:nvPr/>
        </p:nvPicPr>
        <p:blipFill>
          <a:blip r:embed="rId5">
            <a:extLst/>
          </a:blip>
          <a:stretch>
            <a:fillRect/>
          </a:stretch>
        </p:blipFill>
        <p:spPr>
          <a:xfrm>
            <a:off x="898971" y="2576761"/>
            <a:ext cx="4712992" cy="630693"/>
          </a:xfrm>
          <a:prstGeom prst="rect">
            <a:avLst/>
          </a:prstGeom>
          <a:ln w="12700">
            <a:miter lim="400000"/>
          </a:ln>
        </p:spPr>
      </p:pic>
      <p:pic>
        <p:nvPicPr>
          <p:cNvPr id="202" name="Image" descr="Image"/>
          <p:cNvPicPr>
            <a:picLocks noChangeAspect="1"/>
          </p:cNvPicPr>
          <p:nvPr/>
        </p:nvPicPr>
        <p:blipFill>
          <a:blip r:embed="rId6">
            <a:extLst/>
          </a:blip>
          <a:stretch>
            <a:fillRect/>
          </a:stretch>
        </p:blipFill>
        <p:spPr>
          <a:xfrm>
            <a:off x="898971" y="3681729"/>
            <a:ext cx="3937001" cy="825501"/>
          </a:xfrm>
          <a:prstGeom prst="rect">
            <a:avLst/>
          </a:prstGeom>
          <a:ln w="12700">
            <a:miter lim="400000"/>
          </a:ln>
        </p:spPr>
      </p:pic>
      <p:sp>
        <p:nvSpPr>
          <p:cNvPr id="203" name="Assume K/Y constant, so the growth rate g of the efficiency of labor and the growth rate of output-per-worker are the same:"/>
          <p:cNvSpPr txBox="1"/>
          <p:nvPr/>
        </p:nvSpPr>
        <p:spPr>
          <a:xfrm>
            <a:off x="444500" y="3207453"/>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206"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07" name="Recall our basic Solow Model:"/>
          <p:cNvSpPr txBox="1"/>
          <p:nvPr>
            <p:ph type="body" sz="quarter" idx="4294967295"/>
          </p:nvPr>
        </p:nvSpPr>
        <p:spPr>
          <a:xfrm>
            <a:off x="444500" y="1587500"/>
            <a:ext cx="8255000" cy="392361"/>
          </a:xfrm>
          <a:prstGeom prst="rect">
            <a:avLst/>
          </a:prstGeom>
        </p:spPr>
        <p:txBody>
          <a:bodyPr lIns="45719" tIns="45719" rIns="45719" bIns="45719" anchor="t"/>
          <a:lstStyle>
            <a:lvl1pPr marL="0" indent="0" defTabSz="388620">
              <a:spcBef>
                <a:spcPts val="1000"/>
              </a:spcBef>
              <a:buSzTx/>
              <a:buNone/>
              <a:defRPr sz="2040">
                <a:latin typeface="Helvetica Neue"/>
                <a:ea typeface="Helvetica Neue"/>
                <a:cs typeface="Helvetica Neue"/>
                <a:sym typeface="Helvetica Neue"/>
              </a:defRPr>
            </a:lvl1pPr>
          </a:lstStyle>
          <a:p>
            <a:pPr/>
            <a:r>
              <a:t>Recall our basic Solow Model:</a:t>
            </a:r>
          </a:p>
        </p:txBody>
      </p:sp>
      <p:pic>
        <p:nvPicPr>
          <p:cNvPr id="208" name="Image" descr="Image"/>
          <p:cNvPicPr>
            <a:picLocks noChangeAspect="1"/>
          </p:cNvPicPr>
          <p:nvPr/>
        </p:nvPicPr>
        <p:blipFill>
          <a:blip r:embed="rId4">
            <a:extLst/>
          </a:blip>
          <a:stretch>
            <a:fillRect/>
          </a:stretch>
        </p:blipFill>
        <p:spPr>
          <a:xfrm>
            <a:off x="898971" y="1979860"/>
            <a:ext cx="4187219" cy="650332"/>
          </a:xfrm>
          <a:prstGeom prst="rect">
            <a:avLst/>
          </a:prstGeom>
          <a:ln w="12700">
            <a:miter lim="400000"/>
          </a:ln>
        </p:spPr>
      </p:pic>
      <p:pic>
        <p:nvPicPr>
          <p:cNvPr id="209" name="Image" descr="Image"/>
          <p:cNvPicPr>
            <a:picLocks noChangeAspect="1"/>
          </p:cNvPicPr>
          <p:nvPr/>
        </p:nvPicPr>
        <p:blipFill>
          <a:blip r:embed="rId5">
            <a:extLst/>
          </a:blip>
          <a:stretch>
            <a:fillRect/>
          </a:stretch>
        </p:blipFill>
        <p:spPr>
          <a:xfrm>
            <a:off x="898971" y="2576761"/>
            <a:ext cx="4712992" cy="630693"/>
          </a:xfrm>
          <a:prstGeom prst="rect">
            <a:avLst/>
          </a:prstGeom>
          <a:ln w="12700">
            <a:miter lim="400000"/>
          </a:ln>
        </p:spPr>
      </p:pic>
      <p:pic>
        <p:nvPicPr>
          <p:cNvPr id="210" name="Image" descr="Image"/>
          <p:cNvPicPr>
            <a:picLocks noChangeAspect="1"/>
          </p:cNvPicPr>
          <p:nvPr/>
        </p:nvPicPr>
        <p:blipFill>
          <a:blip r:embed="rId6">
            <a:extLst/>
          </a:blip>
          <a:stretch>
            <a:fillRect/>
          </a:stretch>
        </p:blipFill>
        <p:spPr>
          <a:xfrm>
            <a:off x="898971" y="3681729"/>
            <a:ext cx="3937001" cy="825501"/>
          </a:xfrm>
          <a:prstGeom prst="rect">
            <a:avLst/>
          </a:prstGeom>
          <a:ln w="12700">
            <a:miter lim="400000"/>
          </a:ln>
        </p:spPr>
      </p:pic>
      <p:sp>
        <p:nvSpPr>
          <p:cNvPr id="211" name="Let’s, last, fit this to history in the century before the 1860 election of President Abraham Lincoln and the ensuing American Civil War:"/>
          <p:cNvSpPr txBox="1"/>
          <p:nvPr/>
        </p:nvSpPr>
        <p:spPr>
          <a:xfrm>
            <a:off x="444500" y="4555206"/>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Let’s, last, fit this to history in the century before the 1860 election of President Abraham Lincoln and the ensuing American Civil War:</a:t>
            </a:r>
          </a:p>
        </p:txBody>
      </p:sp>
      <p:sp>
        <p:nvSpPr>
          <p:cNvPr id="212" name="Assume K/Y constant, so the growth rate g of the efficiency of labor and the growth rate of output-per-worker are the same:"/>
          <p:cNvSpPr txBox="1"/>
          <p:nvPr/>
        </p:nvSpPr>
        <p:spPr>
          <a:xfrm>
            <a:off x="444500" y="3207453"/>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215"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16" name="Recall our basic Solow Model:"/>
          <p:cNvSpPr txBox="1"/>
          <p:nvPr>
            <p:ph type="body" sz="quarter" idx="4294967295"/>
          </p:nvPr>
        </p:nvSpPr>
        <p:spPr>
          <a:xfrm>
            <a:off x="444500" y="1587500"/>
            <a:ext cx="8255000" cy="392361"/>
          </a:xfrm>
          <a:prstGeom prst="rect">
            <a:avLst/>
          </a:prstGeom>
        </p:spPr>
        <p:txBody>
          <a:bodyPr lIns="45719" tIns="45719" rIns="45719" bIns="45719" anchor="t"/>
          <a:lstStyle>
            <a:lvl1pPr marL="0" indent="0" defTabSz="388620">
              <a:spcBef>
                <a:spcPts val="1000"/>
              </a:spcBef>
              <a:buSzTx/>
              <a:buNone/>
              <a:defRPr sz="2040">
                <a:latin typeface="Helvetica Neue"/>
                <a:ea typeface="Helvetica Neue"/>
                <a:cs typeface="Helvetica Neue"/>
                <a:sym typeface="Helvetica Neue"/>
              </a:defRPr>
            </a:lvl1pPr>
          </a:lstStyle>
          <a:p>
            <a:pPr/>
            <a:r>
              <a:t>Recall our basic Solow Model:</a:t>
            </a:r>
          </a:p>
        </p:txBody>
      </p:sp>
      <p:pic>
        <p:nvPicPr>
          <p:cNvPr id="217" name="Image" descr="Image"/>
          <p:cNvPicPr>
            <a:picLocks noChangeAspect="1"/>
          </p:cNvPicPr>
          <p:nvPr/>
        </p:nvPicPr>
        <p:blipFill>
          <a:blip r:embed="rId4">
            <a:extLst/>
          </a:blip>
          <a:stretch>
            <a:fillRect/>
          </a:stretch>
        </p:blipFill>
        <p:spPr>
          <a:xfrm>
            <a:off x="898971" y="1979860"/>
            <a:ext cx="4187219" cy="650332"/>
          </a:xfrm>
          <a:prstGeom prst="rect">
            <a:avLst/>
          </a:prstGeom>
          <a:ln w="12700">
            <a:miter lim="400000"/>
          </a:ln>
        </p:spPr>
      </p:pic>
      <p:pic>
        <p:nvPicPr>
          <p:cNvPr id="218" name="Image" descr="Image"/>
          <p:cNvPicPr>
            <a:picLocks noChangeAspect="1"/>
          </p:cNvPicPr>
          <p:nvPr/>
        </p:nvPicPr>
        <p:blipFill>
          <a:blip r:embed="rId5">
            <a:extLst/>
          </a:blip>
          <a:stretch>
            <a:fillRect/>
          </a:stretch>
        </p:blipFill>
        <p:spPr>
          <a:xfrm>
            <a:off x="898971" y="2576761"/>
            <a:ext cx="4712992" cy="630693"/>
          </a:xfrm>
          <a:prstGeom prst="rect">
            <a:avLst/>
          </a:prstGeom>
          <a:ln w="12700">
            <a:miter lim="400000"/>
          </a:ln>
        </p:spPr>
      </p:pic>
      <p:pic>
        <p:nvPicPr>
          <p:cNvPr id="219" name="Image" descr="Image"/>
          <p:cNvPicPr>
            <a:picLocks noChangeAspect="1"/>
          </p:cNvPicPr>
          <p:nvPr/>
        </p:nvPicPr>
        <p:blipFill>
          <a:blip r:embed="rId6">
            <a:extLst/>
          </a:blip>
          <a:stretch>
            <a:fillRect/>
          </a:stretch>
        </p:blipFill>
        <p:spPr>
          <a:xfrm>
            <a:off x="898971" y="3681729"/>
            <a:ext cx="3937001" cy="825501"/>
          </a:xfrm>
          <a:prstGeom prst="rect">
            <a:avLst/>
          </a:prstGeom>
          <a:ln w="12700">
            <a:miter lim="400000"/>
          </a:ln>
        </p:spPr>
      </p:pic>
      <p:sp>
        <p:nvSpPr>
          <p:cNvPr id="220" name="Let’s, last, fit this to history in the century before the 1860 election of President Abraham Lincoln and the ensuing American Civil War:"/>
          <p:cNvSpPr txBox="1"/>
          <p:nvPr/>
        </p:nvSpPr>
        <p:spPr>
          <a:xfrm>
            <a:off x="444500" y="4555206"/>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Let’s, last, fit this to history in the century before the 1860 election of President Abraham Lincoln and the ensuing American Civil War:</a:t>
            </a:r>
          </a:p>
        </p:txBody>
      </p:sp>
      <p:pic>
        <p:nvPicPr>
          <p:cNvPr id="221" name="Image" descr="Image"/>
          <p:cNvPicPr>
            <a:picLocks noChangeAspect="1"/>
          </p:cNvPicPr>
          <p:nvPr/>
        </p:nvPicPr>
        <p:blipFill>
          <a:blip r:embed="rId7">
            <a:extLst/>
          </a:blip>
          <a:stretch>
            <a:fillRect/>
          </a:stretch>
        </p:blipFill>
        <p:spPr>
          <a:xfrm>
            <a:off x="898971" y="5170487"/>
            <a:ext cx="7099301" cy="1155701"/>
          </a:xfrm>
          <a:prstGeom prst="rect">
            <a:avLst/>
          </a:prstGeom>
          <a:ln w="12700">
            <a:miter lim="400000"/>
          </a:ln>
        </p:spPr>
      </p:pic>
      <p:sp>
        <p:nvSpPr>
          <p:cNvPr id="222" name="Assume K/Y constant, so the growth rate g of the efficiency of labor and the growth rate of output-per-worker are the same:"/>
          <p:cNvSpPr txBox="1"/>
          <p:nvPr/>
        </p:nvSpPr>
        <p:spPr>
          <a:xfrm>
            <a:off x="444500" y="3207453"/>
            <a:ext cx="8255000" cy="698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13059" indent="-213059" defTabSz="388620">
              <a:spcBef>
                <a:spcPts val="1000"/>
              </a:spcBef>
              <a:buSzPct val="100000"/>
              <a:buChar char="•"/>
              <a:defRPr sz="204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Westward Expansion"/>
          <p:cNvSpPr txBox="1"/>
          <p:nvPr>
            <p:ph type="title" idx="4294967295"/>
          </p:nvPr>
        </p:nvSpPr>
        <p:spPr>
          <a:xfrm>
            <a:off x="444500" y="0"/>
            <a:ext cx="8255000" cy="1587501"/>
          </a:xfrm>
          <a:prstGeom prst="rect">
            <a:avLst/>
          </a:prstGeom>
        </p:spPr>
        <p:txBody>
          <a:bodyPr lIns="45719" tIns="45719" rIns="45719" bIns="45719"/>
          <a:lstStyle>
            <a:lvl1pPr defTabSz="365760">
              <a:lnSpc>
                <a:spcPts val="9200"/>
              </a:lnSpc>
              <a:defRPr sz="6400">
                <a:uFill>
                  <a:solidFill>
                    <a:srgbClr val="000000"/>
                  </a:solidFill>
                </a:uFill>
              </a:defRPr>
            </a:lvl1pPr>
          </a:lstStyle>
          <a:p>
            <a:pPr/>
            <a:r>
              <a:t>Westward Expansion</a:t>
            </a:r>
          </a:p>
        </p:txBody>
      </p:sp>
      <p:sp>
        <p:nvSpPr>
          <p:cNvPr id="225"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pic>
        <p:nvPicPr>
          <p:cNvPr id="226" name="Image" descr="Image"/>
          <p:cNvPicPr>
            <a:picLocks noChangeAspect="1"/>
          </p:cNvPicPr>
          <p:nvPr/>
        </p:nvPicPr>
        <p:blipFill>
          <a:blip r:embed="rId4">
            <a:extLst/>
          </a:blip>
          <a:stretch>
            <a:fillRect/>
          </a:stretch>
        </p:blipFill>
        <p:spPr>
          <a:xfrm>
            <a:off x="444500" y="1587500"/>
            <a:ext cx="8255000" cy="4160854"/>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229"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30" name="We have two parameters left: γ and h, the weight of ideas in efficiency-of-labor growth and the rate of growth of the stock of useful ideas for the economy in American heads, respectively:"/>
          <p:cNvSpPr txBox="1"/>
          <p:nvPr>
            <p:ph type="body" sz="quarter" idx="4294967295"/>
          </p:nvPr>
        </p:nvSpPr>
        <p:spPr>
          <a:xfrm>
            <a:off x="444500" y="1587500"/>
            <a:ext cx="8255000" cy="1256666"/>
          </a:xfrm>
          <a:prstGeom prst="rect">
            <a:avLst/>
          </a:prstGeom>
        </p:spPr>
        <p:txBody>
          <a:bodyPr lIns="45719" tIns="45719" rIns="45719" bIns="45719" anchor="t"/>
          <a:lstStyle>
            <a:lvl1pPr marL="0" indent="0" defTabSz="429768">
              <a:spcBef>
                <a:spcPts val="1100"/>
              </a:spcBef>
              <a:buSzTx/>
              <a:buNone/>
              <a:defRPr sz="2256">
                <a:latin typeface="Helvetica Neue"/>
                <a:ea typeface="Helvetica Neue"/>
                <a:cs typeface="Helvetica Neue"/>
                <a:sym typeface="Helvetica Neue"/>
              </a:defRPr>
            </a:lvl1pPr>
          </a:lstStyle>
          <a:p>
            <a:pPr/>
            <a:r>
              <a:t>We have two parameters left: γ and h, the weight of ideas in efficiency-of-labor growth and the rate of growth of the stock of useful ideas for the economy in American heads, respectively:</a:t>
            </a:r>
          </a:p>
        </p:txBody>
      </p:sp>
      <p:pic>
        <p:nvPicPr>
          <p:cNvPr id="231" name="Image" descr="Image"/>
          <p:cNvPicPr>
            <a:picLocks noChangeAspect="1"/>
          </p:cNvPicPr>
          <p:nvPr/>
        </p:nvPicPr>
        <p:blipFill>
          <a:blip r:embed="rId4">
            <a:extLst/>
          </a:blip>
          <a:stretch>
            <a:fillRect/>
          </a:stretch>
        </p:blipFill>
        <p:spPr>
          <a:xfrm>
            <a:off x="668287" y="2844165"/>
            <a:ext cx="4927601" cy="774701"/>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234"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35" name="We have two parameters left: γ and h, the weight of ideas in efficiency-of-labor growth and the rate of growth of the stock of useful ideas for the economy in American heads, respectively:"/>
          <p:cNvSpPr txBox="1"/>
          <p:nvPr>
            <p:ph type="body" sz="quarter" idx="4294967295"/>
          </p:nvPr>
        </p:nvSpPr>
        <p:spPr>
          <a:xfrm>
            <a:off x="444500" y="1587500"/>
            <a:ext cx="8255000" cy="1256666"/>
          </a:xfrm>
          <a:prstGeom prst="rect">
            <a:avLst/>
          </a:prstGeom>
        </p:spPr>
        <p:txBody>
          <a:bodyPr lIns="45719" tIns="45719" rIns="45719" bIns="45719" anchor="t"/>
          <a:lstStyle>
            <a:lvl1pPr marL="0" indent="0" defTabSz="429768">
              <a:spcBef>
                <a:spcPts val="1100"/>
              </a:spcBef>
              <a:buSzTx/>
              <a:buNone/>
              <a:defRPr sz="2256">
                <a:latin typeface="Helvetica Neue"/>
                <a:ea typeface="Helvetica Neue"/>
                <a:cs typeface="Helvetica Neue"/>
                <a:sym typeface="Helvetica Neue"/>
              </a:defRPr>
            </a:lvl1pPr>
          </a:lstStyle>
          <a:p>
            <a:pPr/>
            <a:r>
              <a:t>We have two parameters left: γ and h, the weight of ideas in efficiency-of-labor growth and the rate of growth of the stock of useful ideas for the economy in American heads, respectively:</a:t>
            </a:r>
          </a:p>
        </p:txBody>
      </p:sp>
      <p:pic>
        <p:nvPicPr>
          <p:cNvPr id="236" name="Image" descr="Image"/>
          <p:cNvPicPr>
            <a:picLocks noChangeAspect="1"/>
          </p:cNvPicPr>
          <p:nvPr/>
        </p:nvPicPr>
        <p:blipFill>
          <a:blip r:embed="rId4">
            <a:extLst/>
          </a:blip>
          <a:stretch>
            <a:fillRect/>
          </a:stretch>
        </p:blipFill>
        <p:spPr>
          <a:xfrm>
            <a:off x="668287" y="2844165"/>
            <a:ext cx="4927601" cy="774701"/>
          </a:xfrm>
          <a:prstGeom prst="rect">
            <a:avLst/>
          </a:prstGeom>
          <a:ln w="12700">
            <a:miter lim="400000"/>
          </a:ln>
        </p:spPr>
      </p:pic>
      <p:pic>
        <p:nvPicPr>
          <p:cNvPr id="237" name="Image" descr="Image"/>
          <p:cNvPicPr>
            <a:picLocks noChangeAspect="1"/>
          </p:cNvPicPr>
          <p:nvPr/>
        </p:nvPicPr>
        <p:blipFill>
          <a:blip r:embed="rId5">
            <a:extLst/>
          </a:blip>
          <a:stretch>
            <a:fillRect/>
          </a:stretch>
        </p:blipFill>
        <p:spPr>
          <a:xfrm>
            <a:off x="668287" y="3560762"/>
            <a:ext cx="3187701" cy="2324101"/>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24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41" name="Thus if γ→∞ then h→0.010"/>
          <p:cNvSpPr txBox="1"/>
          <p:nvPr>
            <p:ph type="body" idx="4294967295"/>
          </p:nvPr>
        </p:nvSpPr>
        <p:spPr>
          <a:xfrm>
            <a:off x="444500" y="1587500"/>
            <a:ext cx="8255000" cy="4864160"/>
          </a:xfrm>
          <a:prstGeom prst="rect">
            <a:avLst/>
          </a:prstGeom>
        </p:spPr>
        <p:txBody>
          <a:bodyPr lIns="45719" tIns="45719" rIns="45719" bIns="45719" anchor="t"/>
          <a:lstStyle>
            <a:lvl1pPr marL="240631" indent="-240631" defTabSz="457200">
              <a:spcBef>
                <a:spcPts val="1200"/>
              </a:spcBef>
              <a:buSzPct val="100000"/>
              <a:defRPr>
                <a:latin typeface="Helvetica Neue"/>
                <a:ea typeface="Helvetica Neue"/>
                <a:cs typeface="Helvetica Neue"/>
                <a:sym typeface="Helvetica Neue"/>
              </a:defRPr>
            </a:lvl1pPr>
          </a:lstStyle>
          <a:p>
            <a:pPr/>
            <a:r>
              <a:t>Thus if γ→∞ then h→0.010</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73" name="On to Chapter 3: Globalizing the World, 1870-1914 (&amp; Eichengreen, 1&amp;2):…"/>
          <p:cNvSpPr txBox="1"/>
          <p:nvPr>
            <p:ph type="body" idx="4294967295"/>
          </p:nvPr>
        </p:nvSpPr>
        <p:spPr>
          <a:xfrm>
            <a:off x="277663" y="1267121"/>
            <a:ext cx="8572501" cy="527826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According to Eichengreen, graphing international capital flows and mobility since 1850 over time produces a graph that is:</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V-shaped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U-shaped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W-shaped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An upward line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244"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45" name="Thus if γ→∞ then h=0.010…"/>
          <p:cNvSpPr txBox="1"/>
          <p:nvPr>
            <p:ph type="body" idx="4294967295"/>
          </p:nvPr>
        </p:nvSpPr>
        <p:spPr>
          <a:xfrm>
            <a:off x="444500" y="1587500"/>
            <a:ext cx="8255000" cy="4864160"/>
          </a:xfrm>
          <a:prstGeom prst="rect">
            <a:avLst/>
          </a:prstGeom>
        </p:spPr>
        <p:txBody>
          <a:bodyPr lIns="45719" tIns="45719" rIns="45719" bIns="45719"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248"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49" name="Thus if γ→∞ then h=0.010…"/>
          <p:cNvSpPr txBox="1"/>
          <p:nvPr>
            <p:ph type="body" idx="4294967295"/>
          </p:nvPr>
        </p:nvSpPr>
        <p:spPr>
          <a:xfrm>
            <a:off x="444500" y="1587500"/>
            <a:ext cx="8255000" cy="4864160"/>
          </a:xfrm>
          <a:prstGeom prst="rect">
            <a:avLst/>
          </a:prstGeom>
        </p:spPr>
        <p:txBody>
          <a:bodyPr lIns="45719" tIns="45719" rIns="45719" bIns="45719"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a:p>
            <a:pPr marL="240631" indent="-240631" defTabSz="457200">
              <a:spcBef>
                <a:spcPts val="1200"/>
              </a:spcBef>
              <a:buSzPct val="100000"/>
              <a:defRPr>
                <a:latin typeface="Helvetica Neue"/>
                <a:ea typeface="Helvetica Neue"/>
                <a:cs typeface="Helvetica Neue"/>
                <a:sym typeface="Helvetica Neue"/>
              </a:defRPr>
            </a:pPr>
            <a:r>
              <a:t>Thus if γ=1.0 then h=0.00</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The Importance of Resources 1760-1860"/>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The Importance of Resources 1760-1860</a:t>
            </a:r>
          </a:p>
        </p:txBody>
      </p:sp>
      <p:sp>
        <p:nvSpPr>
          <p:cNvPr id="252"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53" name="Thus if γ→∞ then h=0.010…"/>
          <p:cNvSpPr txBox="1"/>
          <p:nvPr>
            <p:ph type="body" idx="4294967295"/>
          </p:nvPr>
        </p:nvSpPr>
        <p:spPr>
          <a:xfrm>
            <a:off x="444500" y="1587500"/>
            <a:ext cx="8255000" cy="4864160"/>
          </a:xfrm>
          <a:prstGeom prst="rect">
            <a:avLst/>
          </a:prstGeom>
        </p:spPr>
        <p:txBody>
          <a:bodyPr lIns="45719" tIns="45719" rIns="45719" bIns="45719"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a:p>
            <a:pPr marL="240631" indent="-240631" defTabSz="457200">
              <a:spcBef>
                <a:spcPts val="1200"/>
              </a:spcBef>
              <a:buSzPct val="100000"/>
              <a:defRPr>
                <a:latin typeface="Helvetica Neue"/>
                <a:ea typeface="Helvetica Neue"/>
                <a:cs typeface="Helvetica Neue"/>
                <a:sym typeface="Helvetica Neue"/>
              </a:defRPr>
            </a:pPr>
            <a:r>
              <a:t>Thus if γ=1.0 then h=0.00</a:t>
            </a:r>
          </a:p>
          <a:p>
            <a:pPr marL="240631" indent="-240631" defTabSz="457200">
              <a:spcBef>
                <a:spcPts val="1200"/>
              </a:spcBef>
              <a:buSzPct val="100000"/>
              <a:defRPr>
                <a:latin typeface="Helvetica Neue"/>
                <a:ea typeface="Helvetica Neue"/>
                <a:cs typeface="Helvetica Neue"/>
                <a:sym typeface="Helvetica Neue"/>
              </a:defRPr>
            </a:pPr>
            <a:r>
              <a:t>Looking across the Atlantic Ocean to Great Britain, we see that over there it is indeed the case that h=0.005 from 1760 to 1860. Faster growth of h in America due to some catchup with the world's first and leading industrial nation seems likely. So γ=3.0 has some claim to be the most likely value…</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A Counterfactual"/>
          <p:cNvSpPr txBox="1"/>
          <p:nvPr>
            <p:ph type="title" idx="4294967295"/>
          </p:nvPr>
        </p:nvSpPr>
        <p:spPr>
          <a:xfrm>
            <a:off x="444500" y="0"/>
            <a:ext cx="8255000" cy="1587501"/>
          </a:xfrm>
          <a:prstGeom prst="rect">
            <a:avLst/>
          </a:prstGeom>
        </p:spPr>
        <p:txBody>
          <a:bodyPr lIns="45719" tIns="45719" rIns="45719" bIns="45719"/>
          <a:lstStyle>
            <a:lvl1pPr defTabSz="457200">
              <a:lnSpc>
                <a:spcPts val="11600"/>
              </a:lnSpc>
              <a:defRPr sz="8000">
                <a:uFill>
                  <a:solidFill>
                    <a:srgbClr val="000000"/>
                  </a:solidFill>
                </a:uFill>
              </a:defRPr>
            </a:lvl1pPr>
          </a:lstStyle>
          <a:p>
            <a:pPr/>
            <a:r>
              <a:t>A Counterfactual</a:t>
            </a:r>
          </a:p>
        </p:txBody>
      </p:sp>
      <p:sp>
        <p:nvSpPr>
          <p:cNvPr id="256"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57" name="The Royal Proclamation of October 1763:…"/>
          <p:cNvSpPr txBox="1"/>
          <p:nvPr>
            <p:ph type="body" idx="4294967295"/>
          </p:nvPr>
        </p:nvSpPr>
        <p:spPr>
          <a:xfrm>
            <a:off x="444500" y="1587500"/>
            <a:ext cx="8255000" cy="4864160"/>
          </a:xfrm>
          <a:prstGeom prst="rect">
            <a:avLst/>
          </a:prstGeom>
        </p:spPr>
        <p:txBody>
          <a:bodyPr lIns="45719" tIns="45719" rIns="45719" bIns="45719" anchor="t"/>
          <a:lstStyle/>
          <a:p>
            <a:pPr marL="0" indent="0" defTabSz="457200">
              <a:spcBef>
                <a:spcPts val="1200"/>
              </a:spcBef>
              <a:buSzTx/>
              <a:buNone/>
              <a:defRPr>
                <a:latin typeface="Helvetica Neue"/>
                <a:ea typeface="Helvetica Neue"/>
                <a:cs typeface="Helvetica Neue"/>
                <a:sym typeface="Helvetica Neue"/>
              </a:defRPr>
            </a:pPr>
            <a:r>
              <a:t>The Royal Proclamation of October 1763:</a:t>
            </a:r>
          </a:p>
          <a:p>
            <a:pPr marL="0" indent="0" defTabSz="457200">
              <a:spcBef>
                <a:spcPts val="1200"/>
              </a:spcBef>
              <a:buSzTx/>
              <a:buNone/>
              <a:defRPr>
                <a:latin typeface="Helvetica Neue"/>
                <a:ea typeface="Helvetica Neue"/>
                <a:cs typeface="Helvetica Neue"/>
                <a:sym typeface="Helvetica Neue"/>
              </a:defRPr>
            </a:pPr>
          </a:p>
          <a:p>
            <a:pPr marL="240631" indent="-240631" defTabSz="457200">
              <a:spcBef>
                <a:spcPts val="1200"/>
              </a:spcBef>
              <a:buSzPct val="100000"/>
              <a:defRPr>
                <a:latin typeface="Helvetica Neue"/>
                <a:ea typeface="Helvetica Neue"/>
                <a:cs typeface="Helvetica Neue"/>
                <a:sym typeface="Helvetica Neue"/>
              </a:defRPr>
            </a:pPr>
            <a:r>
              <a:t>Our Royal Will and Pleasure… no... Governor or Commander in Chief in... our... Colonies or Plantations in America do... grant Warrants of Survey, or pass Patents for any Lands beyond the Heads or Sources of any of the Rivers which fall into the Atlantic Ocean from the West and North West, or upon any Lands whatever, which, not having been ceded to or purchased by Us as aforesaid, are reserved to the said Indians, or any of them...</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What If This Royal Proclamation Had Stuck?"/>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What If This Royal Proclamation Had Stuck?</a:t>
            </a:r>
          </a:p>
        </p:txBody>
      </p:sp>
      <p:sp>
        <p:nvSpPr>
          <p:cNvPr id="260"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61" name="What if ρ=0?"/>
          <p:cNvSpPr txBox="1"/>
          <p:nvPr>
            <p:ph type="body" sz="quarter" idx="4294967295"/>
          </p:nvPr>
        </p:nvSpPr>
        <p:spPr>
          <a:xfrm>
            <a:off x="444500" y="1587500"/>
            <a:ext cx="8255000" cy="613679"/>
          </a:xfrm>
          <a:prstGeom prst="rect">
            <a:avLst/>
          </a:prstGeom>
        </p:spPr>
        <p:txBody>
          <a:bodyPr lIns="45719" tIns="45719" rIns="45719" bIns="45719"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262" name="If γ → ∞ and h=0.010 then g=0.01…"/>
          <p:cNvSpPr txBox="1"/>
          <p:nvPr/>
        </p:nvSpPr>
        <p:spPr>
          <a:xfrm>
            <a:off x="444500" y="2988578"/>
            <a:ext cx="8255000" cy="339681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40631" indent="-240631">
              <a:spcBef>
                <a:spcPts val="1200"/>
              </a:spcBef>
              <a:buSzPct val="100000"/>
              <a:buChar char="•"/>
              <a:defRPr sz="2400">
                <a:uFillTx/>
                <a:latin typeface="Helvetica Neue"/>
                <a:ea typeface="Helvetica Neue"/>
                <a:cs typeface="Helvetica Neue"/>
                <a:sym typeface="Helvetica Neue"/>
              </a:defRPr>
            </a:pPr>
            <a:r>
              <a:t>If γ → ∞ and h=0.010 then g=0.01</a:t>
            </a:r>
          </a:p>
          <a:p>
            <a:pPr marL="240631" indent="-240631">
              <a:spcBef>
                <a:spcPts val="1200"/>
              </a:spcBef>
              <a:buSzPct val="100000"/>
              <a:buChar char="•"/>
              <a:defRPr sz="2400">
                <a:uFillTx/>
                <a:latin typeface="Helvetica Neue"/>
                <a:ea typeface="Helvetica Neue"/>
                <a:cs typeface="Helvetica Neue"/>
                <a:sym typeface="Helvetica Neue"/>
              </a:defRPr>
            </a:pPr>
            <a:r>
              <a:t>If γ=3.0 and h=0.00667 then g=−0.00125</a:t>
            </a:r>
          </a:p>
          <a:p>
            <a:pPr marL="240631" indent="-240631">
              <a:spcBef>
                <a:spcPts val="1200"/>
              </a:spcBef>
              <a:buSzPct val="100000"/>
              <a:buChar char="•"/>
              <a:defRPr sz="2400">
                <a:uFillTx/>
                <a:latin typeface="Helvetica Neue"/>
                <a:ea typeface="Helvetica Neue"/>
                <a:cs typeface="Helvetica Neue"/>
                <a:sym typeface="Helvetica Neue"/>
              </a:defRPr>
            </a:pPr>
            <a:r>
              <a:t>If γ=1.5 and h=0.000 then g=−0.01</a:t>
            </a:r>
          </a:p>
        </p:txBody>
      </p:sp>
      <p:pic>
        <p:nvPicPr>
          <p:cNvPr id="263" name="Image" descr="Image"/>
          <p:cNvPicPr>
            <a:picLocks noChangeAspect="1"/>
          </p:cNvPicPr>
          <p:nvPr/>
        </p:nvPicPr>
        <p:blipFill>
          <a:blip r:embed="rId4">
            <a:extLst/>
          </a:blip>
          <a:stretch>
            <a:fillRect/>
          </a:stretch>
        </p:blipFill>
        <p:spPr>
          <a:xfrm>
            <a:off x="2837308" y="2201178"/>
            <a:ext cx="2362201" cy="787401"/>
          </a:xfrm>
          <a:prstGeom prst="rect">
            <a:avLst/>
          </a:prstGeom>
          <a:ln w="12700">
            <a:miter lim="400000"/>
          </a:ln>
        </p:spPr>
      </p:pic>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What If This Royal Proclamation Had Stuck?"/>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What If This Royal Proclamation Had Stuck?</a:t>
            </a:r>
          </a:p>
        </p:txBody>
      </p:sp>
      <p:sp>
        <p:nvSpPr>
          <p:cNvPr id="266"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67" name="What if ρ=0?"/>
          <p:cNvSpPr txBox="1"/>
          <p:nvPr>
            <p:ph type="body" sz="quarter" idx="4294967295"/>
          </p:nvPr>
        </p:nvSpPr>
        <p:spPr>
          <a:xfrm>
            <a:off x="444500" y="1587500"/>
            <a:ext cx="8255000" cy="613679"/>
          </a:xfrm>
          <a:prstGeom prst="rect">
            <a:avLst/>
          </a:prstGeom>
        </p:spPr>
        <p:txBody>
          <a:bodyPr lIns="45719" tIns="45719" rIns="45719" bIns="45719"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268" name="If γ → ∞ and h=0.010 then g=0.01…"/>
          <p:cNvSpPr txBox="1"/>
          <p:nvPr/>
        </p:nvSpPr>
        <p:spPr>
          <a:xfrm>
            <a:off x="444500" y="2988578"/>
            <a:ext cx="8255000" cy="339681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192505" indent="-192505" defTabSz="365760">
              <a:spcBef>
                <a:spcPts val="900"/>
              </a:spcBef>
              <a:buSzPct val="100000"/>
              <a:buChar char="•"/>
              <a:defRPr sz="1920">
                <a:uFillTx/>
                <a:latin typeface="Helvetica Neue"/>
                <a:ea typeface="Helvetica Neue"/>
                <a:cs typeface="Helvetica Neue"/>
                <a:sym typeface="Helvetica Neue"/>
              </a:defRPr>
            </a:pPr>
            <a:r>
              <a:t>If γ → ∞ and h=0.010 then g=0.01</a:t>
            </a:r>
          </a:p>
          <a:p>
            <a:pPr marL="192505" indent="-192505" defTabSz="365760">
              <a:spcBef>
                <a:spcPts val="900"/>
              </a:spcBef>
              <a:buSzPct val="100000"/>
              <a:buChar char="•"/>
              <a:defRPr sz="1920">
                <a:uFillTx/>
                <a:latin typeface="Helvetica Neue"/>
                <a:ea typeface="Helvetica Neue"/>
                <a:cs typeface="Helvetica Neue"/>
                <a:sym typeface="Helvetica Neue"/>
              </a:defRPr>
            </a:pPr>
            <a:r>
              <a:t>If γ=3.0 and h=0.00667 then g=−0.00125</a:t>
            </a:r>
          </a:p>
          <a:p>
            <a:pPr marL="192505" indent="-192505" defTabSz="365760">
              <a:spcBef>
                <a:spcPts val="900"/>
              </a:spcBef>
              <a:buSzPct val="100000"/>
              <a:buChar char="•"/>
              <a:defRPr sz="1920">
                <a:uFillTx/>
                <a:latin typeface="Helvetica Neue"/>
                <a:ea typeface="Helvetica Neue"/>
                <a:cs typeface="Helvetica Neue"/>
                <a:sym typeface="Helvetica Neue"/>
              </a:defRPr>
            </a:pPr>
            <a:r>
              <a:t>If γ=1.5 and h=0.000 then g=−0.01</a:t>
            </a:r>
          </a:p>
          <a:p>
            <a:pPr marL="192505" indent="-192505" defTabSz="365760">
              <a:spcBef>
                <a:spcPts val="900"/>
              </a:spcBef>
              <a:buSzPct val="100000"/>
              <a:buChar char="•"/>
              <a:defRPr sz="1920">
                <a:uFillTx/>
                <a:latin typeface="Helvetica Neue"/>
                <a:ea typeface="Helvetica Neue"/>
                <a:cs typeface="Helvetica Neue"/>
                <a:sym typeface="Helvetica Neue"/>
              </a:defRPr>
            </a:pPr>
          </a:p>
          <a:p>
            <a:pPr marL="192505" indent="-192505" defTabSz="365760">
              <a:spcBef>
                <a:spcPts val="900"/>
              </a:spcBef>
              <a:buSzPct val="100000"/>
              <a:buChar char="•"/>
              <a:defRPr sz="1920">
                <a:uFillTx/>
                <a:latin typeface="Helvetica Neue"/>
                <a:ea typeface="Helvetica Neue"/>
                <a:cs typeface="Helvetica Neue"/>
                <a:sym typeface="Helvetica Neue"/>
              </a:defRPr>
            </a:pPr>
            <a:r>
              <a:t>An America penned behind the Appalachians would probably have seen its living standards and productivity levels not growing at 1% per year from 1760 to 1860 but shrinking. </a:t>
            </a:r>
          </a:p>
          <a:p>
            <a:pPr marL="192505" indent="-192505" defTabSz="365760">
              <a:spcBef>
                <a:spcPts val="900"/>
              </a:spcBef>
              <a:buSzPct val="100000"/>
              <a:buChar char="•"/>
              <a:defRPr sz="1920">
                <a:uFillTx/>
                <a:latin typeface="Helvetica Neue"/>
                <a:ea typeface="Helvetica Neue"/>
                <a:cs typeface="Helvetica Neue"/>
                <a:sym typeface="Helvetica Neue"/>
              </a:defRPr>
            </a:pPr>
            <a:r>
              <a:t>For γ=3.0, living standards and productivity levels would have shrunk at a pace of -0.125% per year</a:t>
            </a:r>
          </a:p>
        </p:txBody>
      </p:sp>
      <p:pic>
        <p:nvPicPr>
          <p:cNvPr id="269" name="Image" descr="Image"/>
          <p:cNvPicPr>
            <a:picLocks noChangeAspect="1"/>
          </p:cNvPicPr>
          <p:nvPr/>
        </p:nvPicPr>
        <p:blipFill>
          <a:blip r:embed="rId4">
            <a:extLst/>
          </a:blip>
          <a:stretch>
            <a:fillRect/>
          </a:stretch>
        </p:blipFill>
        <p:spPr>
          <a:xfrm>
            <a:off x="2837308" y="2201178"/>
            <a:ext cx="2362201" cy="787401"/>
          </a:xfrm>
          <a:prstGeom prst="rect">
            <a:avLst/>
          </a:prstGeom>
          <a:ln w="12700">
            <a:miter lim="400000"/>
          </a:ln>
        </p:spPr>
      </p:pic>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What If This Royal Proclamation Had Stuck?"/>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uFill>
                  <a:solidFill>
                    <a:srgbClr val="000000"/>
                  </a:solidFill>
                </a:uFill>
              </a:defRPr>
            </a:lvl1pPr>
          </a:lstStyle>
          <a:p>
            <a:pPr/>
            <a:r>
              <a:t>What If This Royal Proclamation Had Stuck?</a:t>
            </a:r>
          </a:p>
        </p:txBody>
      </p:sp>
      <p:sp>
        <p:nvSpPr>
          <p:cNvPr id="272"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73" name="What if ρ=0?"/>
          <p:cNvSpPr txBox="1"/>
          <p:nvPr>
            <p:ph type="body" sz="quarter" idx="4294967295"/>
          </p:nvPr>
        </p:nvSpPr>
        <p:spPr>
          <a:xfrm>
            <a:off x="444500" y="1587500"/>
            <a:ext cx="8255000" cy="613679"/>
          </a:xfrm>
          <a:prstGeom prst="rect">
            <a:avLst/>
          </a:prstGeom>
        </p:spPr>
        <p:txBody>
          <a:bodyPr lIns="45719" tIns="45719" rIns="45719" bIns="45719"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274" name="Of course, a poorer America would probably have seen fewer immigrants.…"/>
          <p:cNvSpPr txBox="1"/>
          <p:nvPr/>
        </p:nvSpPr>
        <p:spPr>
          <a:xfrm>
            <a:off x="444500" y="2988578"/>
            <a:ext cx="8255000" cy="339681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190098" indent="-190098" defTabSz="361188">
              <a:spcBef>
                <a:spcPts val="900"/>
              </a:spcBef>
              <a:buSzPct val="100000"/>
              <a:buChar char="•"/>
              <a:defRPr sz="1896">
                <a:uFillTx/>
                <a:latin typeface="Helvetica Neue"/>
                <a:ea typeface="Helvetica Neue"/>
                <a:cs typeface="Helvetica Neue"/>
                <a:sym typeface="Helvetica Neue"/>
              </a:defRPr>
            </a:pPr>
            <a:r>
              <a:t>Of course, a poorer America would probably have seen fewer immigrants. </a:t>
            </a:r>
          </a:p>
          <a:p>
            <a:pPr marL="190098" indent="-190098" defTabSz="361188">
              <a:spcBef>
                <a:spcPts val="900"/>
              </a:spcBef>
              <a:buSzPct val="100000"/>
              <a:buChar char="•"/>
              <a:defRPr sz="1896">
                <a:uFillTx/>
                <a:latin typeface="Helvetica Neue"/>
                <a:ea typeface="Helvetica Neue"/>
                <a:cs typeface="Helvetica Neue"/>
                <a:sym typeface="Helvetica Neue"/>
              </a:defRPr>
            </a:pPr>
            <a:r>
              <a:t>But it might not have seen that many fewer immigrants. </a:t>
            </a:r>
          </a:p>
          <a:p>
            <a:pPr lvl="1" marL="491088" indent="-190098" defTabSz="361188">
              <a:spcBef>
                <a:spcPts val="900"/>
              </a:spcBef>
              <a:buSzPct val="100000"/>
              <a:buChar char="•"/>
              <a:defRPr sz="1896">
                <a:uFillTx/>
                <a:latin typeface="Helvetica Neue"/>
                <a:ea typeface="Helvetica Neue"/>
                <a:cs typeface="Helvetica Neue"/>
                <a:sym typeface="Helvetica Neue"/>
              </a:defRPr>
            </a:pPr>
            <a:r>
              <a:t>It would no longer have been quite as attractive to move from Britain to America over 1760 to 1860. </a:t>
            </a:r>
          </a:p>
          <a:p>
            <a:pPr lvl="1" marL="491088" indent="-190098" defTabSz="361188">
              <a:spcBef>
                <a:spcPts val="900"/>
              </a:spcBef>
              <a:buSzPct val="100000"/>
              <a:buChar char="•"/>
              <a:defRPr sz="1896">
                <a:uFillTx/>
                <a:latin typeface="Helvetica Neue"/>
                <a:ea typeface="Helvetica Neue"/>
                <a:cs typeface="Helvetica Neue"/>
                <a:sym typeface="Helvetica Neue"/>
              </a:defRPr>
            </a:pPr>
            <a:r>
              <a:t>But it still would have been very attractive to move from France, Germany, Scotland—or most of all from Potato Blight-ridden Ireland...</a:t>
            </a:r>
          </a:p>
          <a:p>
            <a:pPr marL="190098" indent="-190098" defTabSz="361188">
              <a:spcBef>
                <a:spcPts val="900"/>
              </a:spcBef>
              <a:buSzPct val="100000"/>
              <a:buChar char="•"/>
              <a:defRPr sz="1896">
                <a:uFillTx/>
                <a:latin typeface="Helvetica Neue"/>
                <a:ea typeface="Helvetica Neue"/>
                <a:cs typeface="Helvetica Neue"/>
                <a:sym typeface="Helvetica Neue"/>
              </a:defRPr>
            </a:pPr>
            <a:r>
              <a:t>In what other ways might this counterfactual alternate-history "little America" would likely have been different in 1860 than America actually was?</a:t>
            </a:r>
          </a:p>
        </p:txBody>
      </p:sp>
      <p:pic>
        <p:nvPicPr>
          <p:cNvPr id="275" name="Image" descr="Image"/>
          <p:cNvPicPr>
            <a:picLocks noChangeAspect="1"/>
          </p:cNvPicPr>
          <p:nvPr/>
        </p:nvPicPr>
        <p:blipFill>
          <a:blip r:embed="rId4">
            <a:extLst/>
          </a:blip>
          <a:stretch>
            <a:fillRect/>
          </a:stretch>
        </p:blipFill>
        <p:spPr>
          <a:xfrm>
            <a:off x="2837308" y="2201178"/>
            <a:ext cx="2362201" cy="787401"/>
          </a:xfrm>
          <a:prstGeom prst="rect">
            <a:avLst/>
          </a:prstGeom>
          <a:ln w="12700">
            <a:miter lim="400000"/>
          </a:ln>
        </p:spPr>
      </p:pic>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Trail of Tears’"/>
          <p:cNvSpPr txBox="1"/>
          <p:nvPr>
            <p:ph type="title" idx="4294967295"/>
          </p:nvPr>
        </p:nvSpPr>
        <p:spPr>
          <a:xfrm>
            <a:off x="444500" y="0"/>
            <a:ext cx="8255000" cy="1587501"/>
          </a:xfrm>
          <a:prstGeom prst="rect">
            <a:avLst/>
          </a:prstGeom>
        </p:spPr>
        <p:txBody>
          <a:bodyPr lIns="45719" tIns="45719" rIns="45719" bIns="45719"/>
          <a:lstStyle>
            <a:lvl1pPr defTabSz="457200">
              <a:lnSpc>
                <a:spcPts val="11600"/>
              </a:lnSpc>
              <a:defRPr sz="8000">
                <a:uFill>
                  <a:solidFill>
                    <a:srgbClr val="000000"/>
                  </a:solidFill>
                </a:uFill>
              </a:defRPr>
            </a:lvl1pPr>
          </a:lstStyle>
          <a:p>
            <a:pPr/>
            <a:r>
              <a:t>“Trail of Tears’</a:t>
            </a:r>
          </a:p>
        </p:txBody>
      </p:sp>
      <p:sp>
        <p:nvSpPr>
          <p:cNvPr id="278"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pic>
        <p:nvPicPr>
          <p:cNvPr id="279" name="6a00e551f080038834022ad3964981200d.png" descr="6a00e551f080038834022ad3964981200d.png"/>
          <p:cNvPicPr>
            <a:picLocks noChangeAspect="1"/>
          </p:cNvPicPr>
          <p:nvPr/>
        </p:nvPicPr>
        <p:blipFill>
          <a:blip r:embed="rId4">
            <a:extLst/>
          </a:blip>
          <a:stretch>
            <a:fillRect/>
          </a:stretch>
        </p:blipFill>
        <p:spPr>
          <a:xfrm>
            <a:off x="807690" y="1587500"/>
            <a:ext cx="7620001" cy="4533900"/>
          </a:xfrm>
          <a:prstGeom prst="rect">
            <a:avLst/>
          </a:prstGeom>
          <a:ln w="12700">
            <a:miter lim="400000"/>
          </a:ln>
        </p:spPr>
      </p:pic>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82" name="A large chunk of America's pre-1860 visible growing prosperity was based not just on African-American slavery, but also on &quot;Amerindian removal&quot;"/>
          <p:cNvSpPr txBox="1"/>
          <p:nvPr/>
        </p:nvSpPr>
        <p:spPr>
          <a:xfrm>
            <a:off x="444500" y="1782078"/>
            <a:ext cx="8255000" cy="3396814"/>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a:spcBef>
                <a:spcPts val="1200"/>
              </a:spcBef>
              <a:defRPr b="1" sz="3600">
                <a:uFillTx/>
                <a:latin typeface="Helvetica Neue"/>
                <a:ea typeface="Helvetica Neue"/>
                <a:cs typeface="Helvetica Neue"/>
                <a:sym typeface="Helvetica Neue"/>
              </a:defRPr>
            </a:lvl1pPr>
          </a:lstStyle>
          <a:p>
            <a:pPr/>
            <a:r>
              <a:t>A large chunk of America's pre-1860 visible growing prosperity was based not just on African-American slavery, but also on "Amerindian removal"</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Catch Our Breath…"/>
          <p:cNvSpPr txBox="1"/>
          <p:nvPr>
            <p:ph type="title"/>
          </p:nvPr>
        </p:nvSpPr>
        <p:spPr>
          <a:xfrm>
            <a:off x="390757" y="-1"/>
            <a:ext cx="8255001" cy="1587501"/>
          </a:xfrm>
          <a:prstGeom prst="rect">
            <a:avLst/>
          </a:prstGeom>
        </p:spPr>
        <p:txBody>
          <a:bodyPr/>
          <a:lstStyle>
            <a:lvl1pPr>
              <a:defRPr>
                <a:solidFill>
                  <a:srgbClr val="800000"/>
                </a:solidFill>
              </a:defRPr>
            </a:lvl1pPr>
          </a:lstStyle>
          <a:p>
            <a:pPr/>
            <a:r>
              <a:t>Catch Our Breath…</a:t>
            </a:r>
          </a:p>
        </p:txBody>
      </p:sp>
      <p:sp>
        <p:nvSpPr>
          <p:cNvPr id="285" name="Ask me two questions……"/>
          <p:cNvSpPr txBox="1"/>
          <p:nvPr>
            <p:ph type="body" sz="half" idx="1"/>
          </p:nvPr>
        </p:nvSpPr>
        <p:spPr>
          <a:xfrm>
            <a:off x="390757" y="1508814"/>
            <a:ext cx="4127501" cy="4762501"/>
          </a:xfrm>
          <a:prstGeom prst="rect">
            <a:avLst/>
          </a:prstGeom>
        </p:spPr>
        <p:txBody>
          <a:bodyPr anchor="t"/>
          <a:lstStyle/>
          <a:p>
            <a:pPr>
              <a:spcBef>
                <a:spcPts val="800"/>
              </a:spcBef>
            </a:pPr>
            <a:r>
              <a:t>Ask me two questions…</a:t>
            </a:r>
          </a:p>
          <a:p>
            <a:pPr>
              <a:spcBef>
                <a:spcPts val="800"/>
              </a:spcBef>
            </a:pPr>
            <a:r>
              <a:t>Make two comments…</a:t>
            </a:r>
          </a:p>
        </p:txBody>
      </p:sp>
      <p:pic>
        <p:nvPicPr>
          <p:cNvPr id="286" name="image1.tif" descr="image1.tif"/>
          <p:cNvPicPr>
            <a:picLocks noChangeAspect="1"/>
          </p:cNvPicPr>
          <p:nvPr/>
        </p:nvPicPr>
        <p:blipFill>
          <a:blip r:embed="rId2">
            <a:extLst/>
          </a:blip>
          <a:stretch>
            <a:fillRect/>
          </a:stretch>
        </p:blipFill>
        <p:spPr>
          <a:xfrm>
            <a:off x="4518257" y="1508814"/>
            <a:ext cx="4127501" cy="4087583"/>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76" name="On to Chapter 3: Globalizing the World, 1870-1914 (&amp; Eichengreen, 1&amp;2):…"/>
          <p:cNvSpPr txBox="1"/>
          <p:nvPr>
            <p:ph type="body" idx="4294967295"/>
          </p:nvPr>
        </p:nvSpPr>
        <p:spPr>
          <a:xfrm>
            <a:off x="277663" y="1267121"/>
            <a:ext cx="8572501" cy="527826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According to Eichengreen, the responsibilities of a pre-World War I central bank as steward of the global gold standard and also as lender-of-last-resort in domestic financial crises were:</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in complete harmony</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in irresolvable tension</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for the most part manageable, before World War I at least, via fancy footwork and good luck</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not understood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Late Nineteenth-Early Twentieth Century: “Great Traverse”"/>
          <p:cNvSpPr txBox="1"/>
          <p:nvPr>
            <p:ph type="title" idx="4294967295"/>
          </p:nvPr>
        </p:nvSpPr>
        <p:spPr>
          <a:xfrm>
            <a:off x="444500" y="0"/>
            <a:ext cx="8255000" cy="1587501"/>
          </a:xfrm>
          <a:prstGeom prst="rect">
            <a:avLst/>
          </a:prstGeom>
        </p:spPr>
        <p:txBody>
          <a:bodyPr lIns="45719" tIns="45719" rIns="45719" bIns="45719"/>
          <a:lstStyle>
            <a:lvl1pPr defTabSz="242315">
              <a:lnSpc>
                <a:spcPts val="6100"/>
              </a:lnSpc>
              <a:defRPr sz="4240">
                <a:uFill>
                  <a:solidFill>
                    <a:srgbClr val="000000"/>
                  </a:solidFill>
                </a:uFill>
              </a:defRPr>
            </a:lvl1pPr>
          </a:lstStyle>
          <a:p>
            <a:pPr/>
            <a:r>
              <a:t>Late Nineteenth-Early Twentieth Century: “Great Traverse”</a:t>
            </a:r>
          </a:p>
        </p:txBody>
      </p:sp>
      <p:sp>
        <p:nvSpPr>
          <p:cNvPr id="289"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90" name="Invention of the industrial research lab…"/>
          <p:cNvSpPr txBox="1"/>
          <p:nvPr>
            <p:ph type="body" sz="half" idx="4294967295"/>
          </p:nvPr>
        </p:nvSpPr>
        <p:spPr>
          <a:xfrm>
            <a:off x="444500" y="1587500"/>
            <a:ext cx="3810000" cy="4762500"/>
          </a:xfrm>
          <a:prstGeom prst="rect">
            <a:avLst/>
          </a:prstGeom>
        </p:spPr>
        <p:txBody>
          <a:bodyPr lIns="45719" tIns="45719" rIns="45719" bIns="45719" anchor="t"/>
          <a:lstStyle/>
          <a:p>
            <a:pPr marL="198019" indent="-198019" defTabSz="361188">
              <a:spcBef>
                <a:spcPts val="900"/>
              </a:spcBef>
              <a:buSzPct val="100000"/>
              <a:defRPr sz="1896">
                <a:latin typeface="Helvetica Neue"/>
                <a:ea typeface="Helvetica Neue"/>
                <a:cs typeface="Helvetica Neue"/>
                <a:sym typeface="Helvetica Neue"/>
              </a:defRPr>
            </a:pPr>
            <a:r>
              <a:t>Invention of the industrial research lab</a:t>
            </a:r>
          </a:p>
          <a:p>
            <a:pPr marL="198019" indent="-198019" defTabSz="361188">
              <a:spcBef>
                <a:spcPts val="900"/>
              </a:spcBef>
              <a:buSzPct val="100000"/>
              <a:defRPr sz="1896">
                <a:latin typeface="Helvetica Neue"/>
                <a:ea typeface="Helvetica Neue"/>
                <a:cs typeface="Helvetica Neue"/>
                <a:sym typeface="Helvetica Neue"/>
              </a:defRPr>
            </a:pPr>
            <a:r>
              <a:t>First globalization</a:t>
            </a:r>
          </a:p>
          <a:p>
            <a:pPr marL="198019" indent="-198019" defTabSz="361188">
              <a:spcBef>
                <a:spcPts val="900"/>
              </a:spcBef>
              <a:buSzPct val="100000"/>
              <a:defRPr sz="1896">
                <a:latin typeface="Helvetica Neue"/>
                <a:ea typeface="Helvetica Neue"/>
                <a:cs typeface="Helvetica Neue"/>
                <a:sym typeface="Helvetica Neue"/>
              </a:defRPr>
            </a:pPr>
            <a:r>
              <a:t>Technologies of Second Industrial Revolution</a:t>
            </a:r>
          </a:p>
          <a:p>
            <a:pPr lvl="1" marL="499009" indent="-198019" defTabSz="361188">
              <a:spcBef>
                <a:spcPts val="900"/>
              </a:spcBef>
              <a:buSzPct val="100000"/>
              <a:defRPr sz="1896">
                <a:latin typeface="Helvetica Neue"/>
                <a:ea typeface="Helvetica Neue"/>
                <a:cs typeface="Helvetica Neue"/>
                <a:sym typeface="Helvetica Neue"/>
              </a:defRPr>
            </a:pPr>
            <a:r>
              <a:t>Economies of scale and mass production</a:t>
            </a:r>
          </a:p>
          <a:p>
            <a:pPr lvl="1" marL="499009" indent="-198019" defTabSz="361188">
              <a:spcBef>
                <a:spcPts val="900"/>
              </a:spcBef>
              <a:buSzPct val="100000"/>
              <a:defRPr sz="1896">
                <a:latin typeface="Helvetica Neue"/>
                <a:ea typeface="Helvetica Neue"/>
                <a:cs typeface="Helvetica Neue"/>
                <a:sym typeface="Helvetica Neue"/>
              </a:defRPr>
            </a:pPr>
            <a:r>
              <a:t>Falling price of capital goods</a:t>
            </a:r>
          </a:p>
          <a:p>
            <a:pPr lvl="1" marL="499009" indent="-198019" defTabSz="361188">
              <a:spcBef>
                <a:spcPts val="900"/>
              </a:spcBef>
              <a:buSzPct val="100000"/>
              <a:defRPr sz="1896">
                <a:latin typeface="Helvetica Neue"/>
                <a:ea typeface="Helvetica Neue"/>
                <a:cs typeface="Helvetica Neue"/>
                <a:sym typeface="Helvetica Neue"/>
              </a:defRPr>
            </a:pPr>
            <a:r>
              <a:t>Greater savings effort</a:t>
            </a:r>
          </a:p>
          <a:p>
            <a:pPr marL="198019" indent="-198019" defTabSz="361188">
              <a:spcBef>
                <a:spcPts val="900"/>
              </a:spcBef>
              <a:buSzPct val="100000"/>
              <a:defRPr sz="1896">
                <a:latin typeface="Helvetica Neue"/>
                <a:ea typeface="Helvetica Neue"/>
                <a:cs typeface="Helvetica Neue"/>
                <a:sym typeface="Helvetica Neue"/>
              </a:defRPr>
            </a:pPr>
            <a:r>
              <a:t>Plus mass immigration</a:t>
            </a:r>
          </a:p>
          <a:p>
            <a:pPr marL="198019" indent="-198019" defTabSz="361188">
              <a:spcBef>
                <a:spcPts val="900"/>
              </a:spcBef>
              <a:buSzPct val="100000"/>
              <a:defRPr sz="1896">
                <a:latin typeface="Helvetica Neue"/>
                <a:ea typeface="Helvetica Neue"/>
                <a:cs typeface="Helvetica Neue"/>
                <a:sym typeface="Helvetica Neue"/>
              </a:defRPr>
            </a:pPr>
            <a:r>
              <a:t>Rapidly rising inequality</a:t>
            </a:r>
          </a:p>
          <a:p>
            <a:pPr lvl="1" marL="499009" indent="-198019" defTabSz="361188">
              <a:spcBef>
                <a:spcPts val="900"/>
              </a:spcBef>
              <a:buSzPct val="100000"/>
              <a:defRPr sz="1896">
                <a:latin typeface="Helvetica Neue"/>
                <a:ea typeface="Helvetica Neue"/>
                <a:cs typeface="Helvetica Neue"/>
                <a:sym typeface="Helvetica Neue"/>
              </a:defRPr>
            </a:pPr>
            <a:r>
              <a:t>Or was it? Emancipation…</a:t>
            </a:r>
          </a:p>
        </p:txBody>
      </p:sp>
      <p:pic>
        <p:nvPicPr>
          <p:cNvPr id="291"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Capital Deepening"/>
          <p:cNvSpPr txBox="1"/>
          <p:nvPr>
            <p:ph type="title" idx="4294967295"/>
          </p:nvPr>
        </p:nvSpPr>
        <p:spPr>
          <a:xfrm>
            <a:off x="444500" y="0"/>
            <a:ext cx="8255000" cy="1587501"/>
          </a:xfrm>
          <a:prstGeom prst="rect">
            <a:avLst/>
          </a:prstGeom>
        </p:spPr>
        <p:txBody>
          <a:bodyPr lIns="45719" tIns="45719" rIns="45719" bIns="45719"/>
          <a:lstStyle>
            <a:lvl1pPr defTabSz="420623">
              <a:lnSpc>
                <a:spcPts val="10600"/>
              </a:lnSpc>
              <a:defRPr sz="7360">
                <a:uFill>
                  <a:solidFill>
                    <a:srgbClr val="000000"/>
                  </a:solidFill>
                </a:uFill>
              </a:defRPr>
            </a:lvl1pPr>
          </a:lstStyle>
          <a:p>
            <a:pPr/>
            <a:r>
              <a:t>Capital Deepening</a:t>
            </a:r>
          </a:p>
        </p:txBody>
      </p:sp>
      <p:sp>
        <p:nvSpPr>
          <p:cNvPr id="294"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295" name="Lowered deprecation rate δ…"/>
          <p:cNvSpPr txBox="1"/>
          <p:nvPr>
            <p:ph type="body" sz="half" idx="4294967295"/>
          </p:nvPr>
        </p:nvSpPr>
        <p:spPr>
          <a:xfrm>
            <a:off x="444500" y="1587500"/>
            <a:ext cx="3810000" cy="4762500"/>
          </a:xfrm>
          <a:prstGeom prst="rect">
            <a:avLst/>
          </a:prstGeom>
        </p:spPr>
        <p:txBody>
          <a:bodyPr lIns="45719" tIns="45719" rIns="45719" bIns="45719" anchor="t"/>
          <a:lstStyle>
            <a:lvl1pPr marL="250657" indent="-250657" defTabSz="457200">
              <a:spcBef>
                <a:spcPts val="1200"/>
              </a:spcBef>
              <a:buSzPct val="100000"/>
              <a:defRPr>
                <a:latin typeface="Helvetica Neue"/>
                <a:ea typeface="Helvetica Neue"/>
                <a:cs typeface="Helvetica Neue"/>
                <a:sym typeface="Helvetica Neue"/>
              </a:defRPr>
            </a:lvl1pPr>
            <a:lvl2pPr marL="631657" indent="-250657" defTabSz="457200">
              <a:spcBef>
                <a:spcPts val="1200"/>
              </a:spcBef>
              <a:buSzPct val="100000"/>
              <a:defRPr>
                <a:latin typeface="Helvetica Neue"/>
                <a:ea typeface="Helvetica Neue"/>
                <a:cs typeface="Helvetica Neue"/>
                <a:sym typeface="Helvetica Neue"/>
              </a:defRPr>
            </a:lvl2pPr>
          </a:lstStyle>
          <a:p>
            <a:pPr/>
            <a:r>
              <a:t>Lowered deprecation rate δ</a:t>
            </a:r>
          </a:p>
          <a:p>
            <a:pPr lvl="1"/>
            <a:r>
              <a:t>From 5% to 3% per year</a:t>
            </a:r>
          </a:p>
        </p:txBody>
      </p:sp>
      <p:pic>
        <p:nvPicPr>
          <p:cNvPr id="296"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Capital Deepening"/>
          <p:cNvSpPr txBox="1"/>
          <p:nvPr>
            <p:ph type="title" idx="4294967295"/>
          </p:nvPr>
        </p:nvSpPr>
        <p:spPr>
          <a:xfrm>
            <a:off x="444500" y="0"/>
            <a:ext cx="8255000" cy="1587501"/>
          </a:xfrm>
          <a:prstGeom prst="rect">
            <a:avLst/>
          </a:prstGeom>
        </p:spPr>
        <p:txBody>
          <a:bodyPr lIns="45719" tIns="45719" rIns="45719" bIns="45719"/>
          <a:lstStyle>
            <a:lvl1pPr defTabSz="420623">
              <a:lnSpc>
                <a:spcPts val="10600"/>
              </a:lnSpc>
              <a:defRPr sz="7360">
                <a:uFill>
                  <a:solidFill>
                    <a:srgbClr val="000000"/>
                  </a:solidFill>
                </a:uFill>
              </a:defRPr>
            </a:lvl1pPr>
          </a:lstStyle>
          <a:p>
            <a:pPr/>
            <a:r>
              <a:t>Capital Deepening</a:t>
            </a:r>
          </a:p>
        </p:txBody>
      </p:sp>
      <p:sp>
        <p:nvSpPr>
          <p:cNvPr id="299"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300" name="Lowered deprecation rate δ…"/>
          <p:cNvSpPr txBox="1"/>
          <p:nvPr>
            <p:ph type="body" sz="half" idx="4294967295"/>
          </p:nvPr>
        </p:nvSpPr>
        <p:spPr>
          <a:xfrm>
            <a:off x="444500" y="1587500"/>
            <a:ext cx="3810000" cy="4762500"/>
          </a:xfrm>
          <a:prstGeom prst="rect">
            <a:avLst/>
          </a:prstGeom>
        </p:spPr>
        <p:txBody>
          <a:bodyPr lIns="45719" tIns="45719" rIns="45719" bIns="45719" anchor="t"/>
          <a:lstStyle/>
          <a:p>
            <a:pPr marL="250657" indent="-250657" defTabSz="457200">
              <a:spcBef>
                <a:spcPts val="1200"/>
              </a:spcBef>
              <a:buSzPct val="100000"/>
              <a:defRPr>
                <a:latin typeface="Helvetica Neue"/>
                <a:ea typeface="Helvetica Neue"/>
                <a:cs typeface="Helvetica Neue"/>
                <a:sym typeface="Helvetica Neue"/>
              </a:defRPr>
            </a:pPr>
            <a:r>
              <a:t>Lowered deprecation rate δ</a:t>
            </a:r>
          </a:p>
          <a:p>
            <a:pPr lvl="1" marL="631657" indent="-250657" defTabSz="457200">
              <a:spcBef>
                <a:spcPts val="1200"/>
              </a:spcBef>
              <a:buSzPct val="100000"/>
              <a:defRPr>
                <a:latin typeface="Helvetica Neue"/>
                <a:ea typeface="Helvetica Neue"/>
                <a:cs typeface="Helvetica Neue"/>
                <a:sym typeface="Helvetica Neue"/>
              </a:defRPr>
            </a:pPr>
            <a:r>
              <a:t>From 5% to 3% per year</a:t>
            </a:r>
          </a:p>
          <a:p>
            <a:pPr marL="250657" indent="-250657" defTabSz="457200">
              <a:spcBef>
                <a:spcPts val="1200"/>
              </a:spcBef>
              <a:buSzPct val="100000"/>
              <a:defRPr>
                <a:latin typeface="Helvetica Neue"/>
                <a:ea typeface="Helvetica Neue"/>
                <a:cs typeface="Helvetica Neue"/>
                <a:sym typeface="Helvetica Neue"/>
              </a:defRPr>
            </a:pPr>
            <a:r>
              <a:t>Increased savings rate s</a:t>
            </a:r>
          </a:p>
          <a:p>
            <a:pPr marL="250657" indent="-250657" defTabSz="457200">
              <a:spcBef>
                <a:spcPts val="1200"/>
              </a:spcBef>
              <a:buSzPct val="100000"/>
              <a:defRPr>
                <a:latin typeface="Helvetica Neue"/>
                <a:ea typeface="Helvetica Neue"/>
                <a:cs typeface="Helvetica Neue"/>
                <a:sym typeface="Helvetica Neue"/>
              </a:defRPr>
            </a:pPr>
            <a:r>
              <a:t>Capital-output ratio goes from 2.5 to 4 across 70 years</a:t>
            </a:r>
          </a:p>
        </p:txBody>
      </p:sp>
      <p:pic>
        <p:nvPicPr>
          <p:cNvPr id="301"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Capital Deepening"/>
          <p:cNvSpPr txBox="1"/>
          <p:nvPr>
            <p:ph type="title" idx="4294967295"/>
          </p:nvPr>
        </p:nvSpPr>
        <p:spPr>
          <a:xfrm>
            <a:off x="444500" y="0"/>
            <a:ext cx="8255000" cy="1587501"/>
          </a:xfrm>
          <a:prstGeom prst="rect">
            <a:avLst/>
          </a:prstGeom>
        </p:spPr>
        <p:txBody>
          <a:bodyPr lIns="45719" tIns="45719" rIns="45719" bIns="45719"/>
          <a:lstStyle>
            <a:lvl1pPr defTabSz="420623">
              <a:lnSpc>
                <a:spcPts val="10600"/>
              </a:lnSpc>
              <a:defRPr sz="7360">
                <a:uFill>
                  <a:solidFill>
                    <a:srgbClr val="000000"/>
                  </a:solidFill>
                </a:uFill>
              </a:defRPr>
            </a:lvl1pPr>
          </a:lstStyle>
          <a:p>
            <a:pPr/>
            <a:r>
              <a:t>Capital Deepening</a:t>
            </a:r>
          </a:p>
        </p:txBody>
      </p:sp>
      <p:sp>
        <p:nvSpPr>
          <p:cNvPr id="304"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305" name="Lowered deprecation rate δ…"/>
          <p:cNvSpPr txBox="1"/>
          <p:nvPr>
            <p:ph type="body" sz="half" idx="4294967295"/>
          </p:nvPr>
        </p:nvSpPr>
        <p:spPr>
          <a:xfrm>
            <a:off x="444500" y="1587500"/>
            <a:ext cx="3810000" cy="4762500"/>
          </a:xfrm>
          <a:prstGeom prst="rect">
            <a:avLst/>
          </a:prstGeom>
        </p:spPr>
        <p:txBody>
          <a:bodyPr lIns="45719" tIns="45719" rIns="45719" bIns="45719" anchor="t"/>
          <a:lstStyle/>
          <a:p>
            <a:pPr marL="230605" indent="-230605" defTabSz="420623">
              <a:spcBef>
                <a:spcPts val="1100"/>
              </a:spcBef>
              <a:buSzPct val="100000"/>
              <a:defRPr sz="2208">
                <a:latin typeface="Helvetica Neue"/>
                <a:ea typeface="Helvetica Neue"/>
                <a:cs typeface="Helvetica Neue"/>
                <a:sym typeface="Helvetica Neue"/>
              </a:defRPr>
            </a:pPr>
            <a:r>
              <a:t>Lowered deprecation rate δ</a:t>
            </a:r>
          </a:p>
          <a:p>
            <a:pPr lvl="1" marL="581125" indent="-230605" defTabSz="420623">
              <a:spcBef>
                <a:spcPts val="1100"/>
              </a:spcBef>
              <a:buSzPct val="100000"/>
              <a:defRPr sz="2208">
                <a:latin typeface="Helvetica Neue"/>
                <a:ea typeface="Helvetica Neue"/>
                <a:cs typeface="Helvetica Neue"/>
                <a:sym typeface="Helvetica Neue"/>
              </a:defRPr>
            </a:pPr>
            <a:r>
              <a:t>From 5% to 3% per year</a:t>
            </a:r>
          </a:p>
          <a:p>
            <a:pPr marL="230605" indent="-230605" defTabSz="420623">
              <a:spcBef>
                <a:spcPts val="1100"/>
              </a:spcBef>
              <a:buSzPct val="100000"/>
              <a:defRPr sz="2208">
                <a:latin typeface="Helvetica Neue"/>
                <a:ea typeface="Helvetica Neue"/>
                <a:cs typeface="Helvetica Neue"/>
                <a:sym typeface="Helvetica Neue"/>
              </a:defRPr>
            </a:pPr>
            <a:r>
              <a:t>Increased savings rate s</a:t>
            </a:r>
          </a:p>
          <a:p>
            <a:pPr marL="230605" indent="-230605" defTabSz="420623">
              <a:spcBef>
                <a:spcPts val="1100"/>
              </a:spcBef>
              <a:buSzPct val="100000"/>
              <a:defRPr sz="2208">
                <a:latin typeface="Helvetica Neue"/>
                <a:ea typeface="Helvetica Neue"/>
                <a:cs typeface="Helvetica Neue"/>
                <a:sym typeface="Helvetica Neue"/>
              </a:defRPr>
            </a:pPr>
            <a:r>
              <a:t>Capital-output ratio goes from 2.5 to 4 across 70 years</a:t>
            </a:r>
          </a:p>
          <a:p>
            <a:pPr marL="230605" indent="-230605" defTabSz="420623">
              <a:spcBef>
                <a:spcPts val="1100"/>
              </a:spcBef>
              <a:buSzPct val="100000"/>
              <a:defRPr sz="2208">
                <a:latin typeface="Helvetica Neue"/>
                <a:ea typeface="Helvetica Neue"/>
                <a:cs typeface="Helvetica Neue"/>
                <a:sym typeface="Helvetica Neue"/>
              </a:defRPr>
            </a:pPr>
            <a:r>
              <a:t>with an α=1, output-per-worker proportional to the capital-output ratio</a:t>
            </a:r>
          </a:p>
          <a:p>
            <a:pPr lvl="1" marL="581125" indent="-230605" defTabSz="420623">
              <a:spcBef>
                <a:spcPts val="1100"/>
              </a:spcBef>
              <a:buSzPct val="100000"/>
              <a:defRPr sz="2208">
                <a:latin typeface="Helvetica Neue"/>
                <a:ea typeface="Helvetica Neue"/>
                <a:cs typeface="Helvetica Neue"/>
                <a:sym typeface="Helvetica Neue"/>
              </a:defRPr>
            </a:pPr>
            <a:r>
              <a:t>ln(4/2.5)/70 = 0.007</a:t>
            </a:r>
          </a:p>
          <a:p>
            <a:pPr lvl="1" marL="581125" indent="-230605" defTabSz="420623">
              <a:spcBef>
                <a:spcPts val="1100"/>
              </a:spcBef>
              <a:buSzPct val="100000"/>
              <a:defRPr sz="2208">
                <a:latin typeface="Helvetica Neue"/>
                <a:ea typeface="Helvetica Neue"/>
                <a:cs typeface="Helvetica Neue"/>
                <a:sym typeface="Helvetica Neue"/>
              </a:defRPr>
            </a:pPr>
            <a:r>
              <a:t>g = 0.9%/year</a:t>
            </a:r>
          </a:p>
        </p:txBody>
      </p:sp>
      <p:pic>
        <p:nvPicPr>
          <p:cNvPr id="306"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Capital Deepening"/>
          <p:cNvSpPr txBox="1"/>
          <p:nvPr>
            <p:ph type="title" idx="4294967295"/>
          </p:nvPr>
        </p:nvSpPr>
        <p:spPr>
          <a:xfrm>
            <a:off x="444500" y="0"/>
            <a:ext cx="8255000" cy="1587501"/>
          </a:xfrm>
          <a:prstGeom prst="rect">
            <a:avLst/>
          </a:prstGeom>
        </p:spPr>
        <p:txBody>
          <a:bodyPr lIns="45719" tIns="45719" rIns="45719" bIns="45719"/>
          <a:lstStyle>
            <a:lvl1pPr defTabSz="420623">
              <a:lnSpc>
                <a:spcPts val="10600"/>
              </a:lnSpc>
              <a:defRPr sz="7360">
                <a:uFill>
                  <a:solidFill>
                    <a:srgbClr val="000000"/>
                  </a:solidFill>
                </a:uFill>
              </a:defRPr>
            </a:lvl1pPr>
          </a:lstStyle>
          <a:p>
            <a:pPr/>
            <a:r>
              <a:t>Capital Deepening</a:t>
            </a:r>
          </a:p>
        </p:txBody>
      </p:sp>
      <p:sp>
        <p:nvSpPr>
          <p:cNvPr id="309"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310" name="Capital-output ratio goes from 2.5 to 4 across 70 years…"/>
          <p:cNvSpPr txBox="1"/>
          <p:nvPr>
            <p:ph type="body" sz="half" idx="4294967295"/>
          </p:nvPr>
        </p:nvSpPr>
        <p:spPr>
          <a:xfrm>
            <a:off x="444500" y="1587500"/>
            <a:ext cx="3810000" cy="4762500"/>
          </a:xfrm>
          <a:prstGeom prst="rect">
            <a:avLst/>
          </a:prstGeom>
        </p:spPr>
        <p:txBody>
          <a:bodyPr lIns="45719" tIns="45719" rIns="45719" bIns="45719" anchor="t"/>
          <a:lstStyle/>
          <a:p>
            <a:pPr marL="190500" indent="-190500" defTabSz="347472">
              <a:spcBef>
                <a:spcPts val="900"/>
              </a:spcBef>
              <a:buSzPct val="100000"/>
              <a:defRPr sz="1824">
                <a:latin typeface="Helvetica Neue"/>
                <a:ea typeface="Helvetica Neue"/>
                <a:cs typeface="Helvetica Neue"/>
                <a:sym typeface="Helvetica Neue"/>
              </a:defRPr>
            </a:pPr>
            <a:r>
              <a:t>Capital-output ratio goes from 2.5 to 4 across 70 years</a:t>
            </a:r>
          </a:p>
          <a:p>
            <a:pPr marL="190500" indent="-190500" defTabSz="347472">
              <a:spcBef>
                <a:spcPts val="900"/>
              </a:spcBef>
              <a:buSzPct val="100000"/>
              <a:defRPr sz="1824">
                <a:latin typeface="Helvetica Neue"/>
                <a:ea typeface="Helvetica Neue"/>
                <a:cs typeface="Helvetica Neue"/>
                <a:sym typeface="Helvetica Neue"/>
              </a:defRPr>
            </a:pPr>
            <a:r>
              <a:t>with an α=1, output-per-worker proportional to the capital-output ratio</a:t>
            </a:r>
          </a:p>
          <a:p>
            <a:pPr lvl="1" marL="480059" indent="-190500" defTabSz="347472">
              <a:spcBef>
                <a:spcPts val="900"/>
              </a:spcBef>
              <a:buSzPct val="100000"/>
              <a:defRPr sz="1824">
                <a:latin typeface="Helvetica Neue"/>
                <a:ea typeface="Helvetica Neue"/>
                <a:cs typeface="Helvetica Neue"/>
                <a:sym typeface="Helvetica Neue"/>
              </a:defRPr>
            </a:pPr>
            <a:r>
              <a:t>ln(4/2.5)/70 = 0.007</a:t>
            </a:r>
          </a:p>
          <a:p>
            <a:pPr lvl="1" marL="480059" indent="-190500" defTabSz="347472">
              <a:spcBef>
                <a:spcPts val="900"/>
              </a:spcBef>
              <a:buSzPct val="100000"/>
              <a:defRPr sz="1824">
                <a:latin typeface="Helvetica Neue"/>
                <a:ea typeface="Helvetica Neue"/>
                <a:cs typeface="Helvetica Neue"/>
                <a:sym typeface="Helvetica Neue"/>
              </a:defRPr>
            </a:pPr>
            <a:r>
              <a:t>g = 0.9%/year</a:t>
            </a:r>
          </a:p>
          <a:p>
            <a:pPr marL="190500" indent="-190500" defTabSz="347472">
              <a:spcBef>
                <a:spcPts val="900"/>
              </a:spcBef>
              <a:buSzPct val="100000"/>
              <a:defRPr sz="1824">
                <a:latin typeface="Helvetica Neue"/>
                <a:ea typeface="Helvetica Neue"/>
                <a:cs typeface="Helvetica Neue"/>
                <a:sym typeface="Helvetica Neue"/>
              </a:defRPr>
            </a:pPr>
            <a:r>
              <a:t>Second Industrial Revolution</a:t>
            </a:r>
          </a:p>
          <a:p>
            <a:pPr marL="190500" indent="-190500" defTabSz="347472">
              <a:spcBef>
                <a:spcPts val="900"/>
              </a:spcBef>
              <a:buSzPct val="100000"/>
              <a:defRPr sz="1824">
                <a:latin typeface="Helvetica Neue"/>
                <a:ea typeface="Helvetica Neue"/>
                <a:cs typeface="Helvetica Neue"/>
                <a:sym typeface="Helvetica Neue"/>
              </a:defRPr>
            </a:pPr>
            <a:r>
              <a:t>Large managerial corporation</a:t>
            </a:r>
          </a:p>
          <a:p>
            <a:pPr marL="190500" indent="-190500" defTabSz="347472">
              <a:spcBef>
                <a:spcPts val="900"/>
              </a:spcBef>
              <a:buSzPct val="100000"/>
              <a:defRPr sz="1824">
                <a:latin typeface="Helvetica Neue"/>
                <a:ea typeface="Helvetica Neue"/>
                <a:cs typeface="Helvetica Neue"/>
                <a:sym typeface="Helvetica Neue"/>
              </a:defRPr>
            </a:pPr>
            <a:r>
              <a:t>Large-scale investment banking</a:t>
            </a:r>
          </a:p>
          <a:p>
            <a:pPr marL="190500" indent="-190500" defTabSz="347472">
              <a:spcBef>
                <a:spcPts val="900"/>
              </a:spcBef>
              <a:buSzPct val="100000"/>
              <a:defRPr sz="1824">
                <a:latin typeface="Helvetica Neue"/>
                <a:ea typeface="Helvetica Neue"/>
                <a:cs typeface="Helvetica Neue"/>
                <a:sym typeface="Helvetica Neue"/>
              </a:defRPr>
            </a:pPr>
            <a:r>
              <a:t>Industrial research lab</a:t>
            </a:r>
          </a:p>
          <a:p>
            <a:pPr marL="190500" indent="-190500" defTabSz="347472">
              <a:spcBef>
                <a:spcPts val="900"/>
              </a:spcBef>
              <a:buSzPct val="100000"/>
              <a:defRPr sz="1824">
                <a:latin typeface="Helvetica Neue"/>
                <a:ea typeface="Helvetica Neue"/>
                <a:cs typeface="Helvetica Neue"/>
                <a:sym typeface="Helvetica Neue"/>
              </a:defRPr>
            </a:pPr>
            <a:r>
              <a:t>Continent-wide market</a:t>
            </a:r>
          </a:p>
          <a:p>
            <a:pPr marL="190500" indent="-190500" defTabSz="347472">
              <a:spcBef>
                <a:spcPts val="900"/>
              </a:spcBef>
              <a:buSzPct val="100000"/>
              <a:defRPr sz="1824">
                <a:latin typeface="Helvetica Neue"/>
                <a:ea typeface="Helvetica Neue"/>
                <a:cs typeface="Helvetica Neue"/>
                <a:sym typeface="Helvetica Neue"/>
              </a:defRPr>
            </a:pPr>
            <a:r>
              <a:t>Globalization</a:t>
            </a:r>
          </a:p>
        </p:txBody>
      </p:sp>
      <p:pic>
        <p:nvPicPr>
          <p:cNvPr id="311"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Mid Twentieth Century: Drive to High Mass Consumption"/>
          <p:cNvSpPr txBox="1"/>
          <p:nvPr>
            <p:ph type="title" idx="4294967295"/>
          </p:nvPr>
        </p:nvSpPr>
        <p:spPr>
          <a:xfrm>
            <a:off x="444500" y="0"/>
            <a:ext cx="8255000" cy="1587501"/>
          </a:xfrm>
          <a:prstGeom prst="rect">
            <a:avLst/>
          </a:prstGeom>
        </p:spPr>
        <p:txBody>
          <a:bodyPr lIns="45719" tIns="45719" rIns="45719" bIns="45719"/>
          <a:lstStyle>
            <a:lvl1pPr defTabSz="265175">
              <a:lnSpc>
                <a:spcPts val="6700"/>
              </a:lnSpc>
              <a:defRPr sz="4640">
                <a:uFill>
                  <a:solidFill>
                    <a:srgbClr val="000000"/>
                  </a:solidFill>
                </a:uFill>
              </a:defRPr>
            </a:lvl1pPr>
          </a:lstStyle>
          <a:p>
            <a:pPr/>
            <a:r>
              <a:t>Mid Twentieth Century: Drive to High Mass Consumption</a:t>
            </a:r>
          </a:p>
        </p:txBody>
      </p:sp>
      <p:sp>
        <p:nvSpPr>
          <p:cNvPr id="314"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315" name="DARPA, etc.: two heads are better than one…"/>
          <p:cNvSpPr txBox="1"/>
          <p:nvPr>
            <p:ph type="body" sz="half" idx="4294967295"/>
          </p:nvPr>
        </p:nvSpPr>
        <p:spPr>
          <a:xfrm>
            <a:off x="444500" y="1587500"/>
            <a:ext cx="3810000" cy="4762500"/>
          </a:xfrm>
          <a:prstGeom prst="rect">
            <a:avLst/>
          </a:prstGeom>
        </p:spPr>
        <p:txBody>
          <a:bodyPr lIns="45719" tIns="45719" rIns="45719" bIns="45719" anchor="t"/>
          <a:lstStyle/>
          <a:p>
            <a:pPr marL="250657" indent="-250657" defTabSz="457200">
              <a:spcBef>
                <a:spcPts val="1200"/>
              </a:spcBef>
              <a:buSzPct val="100000"/>
              <a:defRPr>
                <a:latin typeface="Helvetica Neue"/>
                <a:ea typeface="Helvetica Neue"/>
                <a:cs typeface="Helvetica Neue"/>
                <a:sym typeface="Helvetica Neue"/>
              </a:defRPr>
            </a:pPr>
            <a:r>
              <a:t>DARPA, etc.: two heads are better than one</a:t>
            </a:r>
          </a:p>
          <a:p>
            <a:pPr marL="250657" indent="-250657" defTabSz="457200">
              <a:spcBef>
                <a:spcPts val="1200"/>
              </a:spcBef>
              <a:buSzPct val="100000"/>
              <a:defRPr>
                <a:latin typeface="Helvetica Neue"/>
                <a:ea typeface="Helvetica Neue"/>
                <a:cs typeface="Helvetica Neue"/>
                <a:sym typeface="Helvetica Neue"/>
              </a:defRPr>
            </a:pPr>
            <a:r>
              <a:t>“Fordist” oligopolies</a:t>
            </a:r>
          </a:p>
          <a:p>
            <a:pPr marL="250657" indent="-250657" defTabSz="457200">
              <a:spcBef>
                <a:spcPts val="1200"/>
              </a:spcBef>
              <a:buSzPct val="100000"/>
              <a:defRPr>
                <a:latin typeface="Helvetica Neue"/>
                <a:ea typeface="Helvetica Neue"/>
                <a:cs typeface="Helvetica Neue"/>
                <a:sym typeface="Helvetica Neue"/>
              </a:defRPr>
            </a:pPr>
            <a:r>
              <a:t>Second globalization</a:t>
            </a:r>
          </a:p>
          <a:p>
            <a:pPr marL="250657" indent="-250657" defTabSz="457200">
              <a:spcBef>
                <a:spcPts val="1200"/>
              </a:spcBef>
              <a:buSzPct val="100000"/>
              <a:defRPr>
                <a:latin typeface="Helvetica Neue"/>
                <a:ea typeface="Helvetica Neue"/>
                <a:cs typeface="Helvetica Neue"/>
                <a:sym typeface="Helvetica Neue"/>
              </a:defRPr>
            </a:pPr>
            <a:r>
              <a:t>Keynesian stabilization policies</a:t>
            </a:r>
          </a:p>
          <a:p>
            <a:pPr marL="250657" indent="-250657" defTabSz="457200">
              <a:spcBef>
                <a:spcPts val="1200"/>
              </a:spcBef>
              <a:buSzPct val="100000"/>
              <a:defRPr>
                <a:latin typeface="Helvetica Neue"/>
                <a:ea typeface="Helvetica Neue"/>
                <a:cs typeface="Helvetica Neue"/>
                <a:sym typeface="Helvetica Neue"/>
              </a:defRPr>
            </a:pPr>
            <a:r>
              <a:t>Falling and then low inequality</a:t>
            </a:r>
          </a:p>
          <a:p>
            <a:pPr lvl="1" marL="631657" indent="-250657" defTabSz="457200">
              <a:spcBef>
                <a:spcPts val="1200"/>
              </a:spcBef>
              <a:buSzPct val="100000"/>
              <a:defRPr>
                <a:latin typeface="Helvetica Neue"/>
                <a:ea typeface="Helvetica Neue"/>
                <a:cs typeface="Helvetica Neue"/>
                <a:sym typeface="Helvetica Neue"/>
              </a:defRPr>
            </a:pPr>
            <a:r>
              <a:t>For white guys…</a:t>
            </a:r>
          </a:p>
        </p:txBody>
      </p:sp>
      <p:pic>
        <p:nvPicPr>
          <p:cNvPr id="316"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Mid Twentieth Century: Drive to High Mass Consumption"/>
          <p:cNvSpPr txBox="1"/>
          <p:nvPr>
            <p:ph type="title" idx="4294967295"/>
          </p:nvPr>
        </p:nvSpPr>
        <p:spPr>
          <a:xfrm>
            <a:off x="444500" y="0"/>
            <a:ext cx="8255000" cy="1587501"/>
          </a:xfrm>
          <a:prstGeom prst="rect">
            <a:avLst/>
          </a:prstGeom>
        </p:spPr>
        <p:txBody>
          <a:bodyPr lIns="45719" tIns="45719" rIns="45719" bIns="45719"/>
          <a:lstStyle>
            <a:lvl1pPr defTabSz="265175">
              <a:lnSpc>
                <a:spcPts val="6700"/>
              </a:lnSpc>
              <a:defRPr sz="4640">
                <a:uFill>
                  <a:solidFill>
                    <a:srgbClr val="000000"/>
                  </a:solidFill>
                </a:uFill>
              </a:defRPr>
            </a:lvl1pPr>
          </a:lstStyle>
          <a:p>
            <a:pPr/>
            <a:r>
              <a:t>Mid Twentieth Century: Drive to High Mass Consumption</a:t>
            </a:r>
          </a:p>
        </p:txBody>
      </p:sp>
      <p:sp>
        <p:nvSpPr>
          <p:cNvPr id="319" name="http://bradford-delong.com brad.delong@gmail.com"/>
          <p:cNvSpPr txBox="1"/>
          <p:nvPr/>
        </p:nvSpPr>
        <p:spPr>
          <a:xfrm>
            <a:off x="-1" y="6601459"/>
            <a:ext cx="3492501" cy="256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latin typeface="+mn-lt"/>
                <a:ea typeface="+mn-ea"/>
                <a:cs typeface="+mn-cs"/>
                <a:sym typeface="Helvetica"/>
              </a:defRPr>
            </a:pPr>
            <a:r>
              <a:rPr u="sng">
                <a:solidFill>
                  <a:srgbClr val="0000FF"/>
                </a:solidFill>
                <a:uFill>
                  <a:solidFill>
                    <a:srgbClr val="0000FF"/>
                  </a:solidFill>
                </a:uFill>
                <a:hlinkClick r:id="rId2" invalidUrl="" action="" tgtFrame="" tooltip="" history="1" highlightClick="0" endSnd="0"/>
              </a:rPr>
              <a:t>http://bradford-delong.com</a:t>
            </a:r>
            <a:r>
              <a:t> </a:t>
            </a:r>
            <a:r>
              <a:rPr u="sng">
                <a:solidFill>
                  <a:srgbClr val="0000FF"/>
                </a:solidFill>
                <a:uFill>
                  <a:solidFill>
                    <a:srgbClr val="0000FF"/>
                  </a:solidFill>
                </a:uFill>
                <a:hlinkClick r:id="rId3" invalidUrl="" action="" tgtFrame="" tooltip="" history="1" highlightClick="0" endSnd="0"/>
              </a:rPr>
              <a:t>brad.delong@gmail.com</a:t>
            </a:r>
          </a:p>
        </p:txBody>
      </p:sp>
      <p:sp>
        <p:nvSpPr>
          <p:cNvPr id="320" name="DARPA, etc.: two heads are better than one…"/>
          <p:cNvSpPr txBox="1"/>
          <p:nvPr>
            <p:ph type="body" sz="half" idx="4294967295"/>
          </p:nvPr>
        </p:nvSpPr>
        <p:spPr>
          <a:xfrm>
            <a:off x="444500" y="1587500"/>
            <a:ext cx="3810000" cy="4762500"/>
          </a:xfrm>
          <a:prstGeom prst="rect">
            <a:avLst/>
          </a:prstGeom>
        </p:spPr>
        <p:txBody>
          <a:bodyPr lIns="45719" tIns="45719" rIns="45719" bIns="45719" anchor="t"/>
          <a:lstStyle/>
          <a:p>
            <a:pPr marL="250657" indent="-250657" defTabSz="457200">
              <a:spcBef>
                <a:spcPts val="1200"/>
              </a:spcBef>
              <a:buSzPct val="100000"/>
              <a:defRPr>
                <a:latin typeface="Helvetica Neue"/>
                <a:ea typeface="Helvetica Neue"/>
                <a:cs typeface="Helvetica Neue"/>
                <a:sym typeface="Helvetica Neue"/>
              </a:defRPr>
            </a:pPr>
            <a:r>
              <a:t>DARPA, etc.: two heads are better than one</a:t>
            </a:r>
          </a:p>
          <a:p>
            <a:pPr marL="250657" indent="-250657" defTabSz="457200">
              <a:spcBef>
                <a:spcPts val="1200"/>
              </a:spcBef>
              <a:buSzPct val="100000"/>
              <a:defRPr>
                <a:latin typeface="Helvetica Neue"/>
                <a:ea typeface="Helvetica Neue"/>
                <a:cs typeface="Helvetica Neue"/>
                <a:sym typeface="Helvetica Neue"/>
              </a:defRPr>
            </a:pPr>
            <a:r>
              <a:t>“Fordist” oligopolies</a:t>
            </a:r>
          </a:p>
          <a:p>
            <a:pPr marL="250657" indent="-250657" defTabSz="457200">
              <a:spcBef>
                <a:spcPts val="1200"/>
              </a:spcBef>
              <a:buSzPct val="100000"/>
              <a:defRPr>
                <a:latin typeface="Helvetica Neue"/>
                <a:ea typeface="Helvetica Neue"/>
                <a:cs typeface="Helvetica Neue"/>
                <a:sym typeface="Helvetica Neue"/>
              </a:defRPr>
            </a:pPr>
            <a:r>
              <a:t>Second globalization</a:t>
            </a:r>
          </a:p>
          <a:p>
            <a:pPr marL="250657" indent="-250657" defTabSz="457200">
              <a:spcBef>
                <a:spcPts val="1200"/>
              </a:spcBef>
              <a:buSzPct val="100000"/>
              <a:defRPr>
                <a:latin typeface="Helvetica Neue"/>
                <a:ea typeface="Helvetica Neue"/>
                <a:cs typeface="Helvetica Neue"/>
                <a:sym typeface="Helvetica Neue"/>
              </a:defRPr>
            </a:pPr>
            <a:r>
              <a:t>Keynesian stabilization policies</a:t>
            </a:r>
          </a:p>
          <a:p>
            <a:pPr marL="250657" indent="-250657" defTabSz="457200">
              <a:spcBef>
                <a:spcPts val="1200"/>
              </a:spcBef>
              <a:buSzPct val="100000"/>
              <a:defRPr>
                <a:latin typeface="Helvetica Neue"/>
                <a:ea typeface="Helvetica Neue"/>
                <a:cs typeface="Helvetica Neue"/>
                <a:sym typeface="Helvetica Neue"/>
              </a:defRPr>
            </a:pPr>
            <a:r>
              <a:t>Falling and then low inequality</a:t>
            </a:r>
          </a:p>
          <a:p>
            <a:pPr lvl="1" marL="631657" indent="-250657" defTabSz="457200">
              <a:spcBef>
                <a:spcPts val="1200"/>
              </a:spcBef>
              <a:buSzPct val="100000"/>
              <a:defRPr>
                <a:latin typeface="Helvetica Neue"/>
                <a:ea typeface="Helvetica Neue"/>
                <a:cs typeface="Helvetica Neue"/>
                <a:sym typeface="Helvetica Neue"/>
              </a:defRPr>
            </a:pPr>
            <a:r>
              <a:t>For white guys…</a:t>
            </a:r>
          </a:p>
        </p:txBody>
      </p:sp>
      <p:pic>
        <p:nvPicPr>
          <p:cNvPr id="321" name="2018-02-06_DeLong_and_Olney_Macro_3rd_Ch_5_2_Modern_Economic_Growth_in_America.png" descr="2018-02-06_DeLong_and_Olney_Macro_3rd_Ch_5_2_Modern_Economic_Growth_in_America.png"/>
          <p:cNvPicPr>
            <a:picLocks noChangeAspect="0"/>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3" name="Catch Our Breath…"/>
          <p:cNvSpPr txBox="1"/>
          <p:nvPr>
            <p:ph type="title"/>
          </p:nvPr>
        </p:nvSpPr>
        <p:spPr>
          <a:xfrm>
            <a:off x="390757" y="-1"/>
            <a:ext cx="8255001" cy="1587501"/>
          </a:xfrm>
          <a:prstGeom prst="rect">
            <a:avLst/>
          </a:prstGeom>
        </p:spPr>
        <p:txBody>
          <a:bodyPr/>
          <a:lstStyle>
            <a:lvl1pPr>
              <a:defRPr>
                <a:solidFill>
                  <a:srgbClr val="800000"/>
                </a:solidFill>
              </a:defRPr>
            </a:lvl1pPr>
          </a:lstStyle>
          <a:p>
            <a:pPr/>
            <a:r>
              <a:t>Catch Our Breath…</a:t>
            </a:r>
          </a:p>
        </p:txBody>
      </p:sp>
      <p:sp>
        <p:nvSpPr>
          <p:cNvPr id="324" name="Ask me two questions……"/>
          <p:cNvSpPr txBox="1"/>
          <p:nvPr>
            <p:ph type="body" sz="half" idx="1"/>
          </p:nvPr>
        </p:nvSpPr>
        <p:spPr>
          <a:xfrm>
            <a:off x="390757" y="1508814"/>
            <a:ext cx="4127501" cy="4762501"/>
          </a:xfrm>
          <a:prstGeom prst="rect">
            <a:avLst/>
          </a:prstGeom>
        </p:spPr>
        <p:txBody>
          <a:bodyPr anchor="t"/>
          <a:lstStyle/>
          <a:p>
            <a:pPr>
              <a:spcBef>
                <a:spcPts val="800"/>
              </a:spcBef>
            </a:pPr>
            <a:r>
              <a:t>Ask me two questions…</a:t>
            </a:r>
          </a:p>
          <a:p>
            <a:pPr>
              <a:spcBef>
                <a:spcPts val="800"/>
              </a:spcBef>
            </a:pPr>
            <a:r>
              <a:t>Make two comments…</a:t>
            </a:r>
          </a:p>
        </p:txBody>
      </p:sp>
      <p:pic>
        <p:nvPicPr>
          <p:cNvPr id="325" name="image1.tif" descr="image1.tif"/>
          <p:cNvPicPr>
            <a:picLocks noChangeAspect="1"/>
          </p:cNvPicPr>
          <p:nvPr/>
        </p:nvPicPr>
        <p:blipFill>
          <a:blip r:embed="rId2">
            <a:extLst/>
          </a:blip>
          <a:stretch>
            <a:fillRect/>
          </a:stretch>
        </p:blipFill>
        <p:spPr>
          <a:xfrm>
            <a:off x="4518257" y="1508814"/>
            <a:ext cx="4127501" cy="4087583"/>
          </a:xfrm>
          <a:prstGeom prst="rect">
            <a:avLst/>
          </a:prstGeom>
          <a:ln w="12700">
            <a:miter lim="400000"/>
          </a:ln>
        </p:spPr>
      </p:pic>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 name="Office Hours"/>
          <p:cNvSpPr txBox="1"/>
          <p:nvPr>
            <p:ph type="title" idx="4294967295"/>
          </p:nvPr>
        </p:nvSpPr>
        <p:spPr>
          <a:xfrm>
            <a:off x="277663" y="-2"/>
            <a:ext cx="8572501" cy="1267126"/>
          </a:xfrm>
          <a:prstGeom prst="rect">
            <a:avLst/>
          </a:prstGeom>
        </p:spPr>
        <p:txBody>
          <a:bodyPr lIns="45718" tIns="45718" rIns="45718" bIns="45718"/>
          <a:lstStyle>
            <a:lvl1pPr defTabSz="288036">
              <a:defRPr sz="3780">
                <a:uFill>
                  <a:solidFill>
                    <a:srgbClr val="000000"/>
                  </a:solidFill>
                </a:uFill>
              </a:defRPr>
            </a:lvl1pPr>
          </a:lstStyle>
          <a:p>
            <a:pPr/>
            <a:r>
              <a:t>Econ 115: Administration: Office Hours &amp;c.</a:t>
            </a:r>
          </a:p>
        </p:txBody>
      </p:sp>
      <p:sp>
        <p:nvSpPr>
          <p:cNvPr id="328"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11169">
              <a:spcBef>
                <a:spcPts val="700"/>
              </a:spcBef>
              <a:buSzTx/>
              <a:buFont typeface="Arial"/>
              <a:buNone/>
              <a:defRPr b="1" sz="1640">
                <a:uFill>
                  <a:solidFill>
                    <a:srgbClr val="000000"/>
                  </a:solidFill>
                </a:uFill>
                <a:latin typeface="+mn-lt"/>
                <a:ea typeface="+mn-ea"/>
                <a:cs typeface="+mn-cs"/>
                <a:sym typeface="Helvetica"/>
              </a:defRPr>
            </a:pPr>
            <a:r>
              <a:t>DeLong: Office Hours</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M 11:10-12:40, Blum Hall 200B</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T 11:15-12:00, Blum Hall 200B</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By appointment in Blum Hall 200B, Evans 691A, or elsewhere: email &lt;</a:t>
            </a:r>
            <a:r>
              <a:rPr u="sng">
                <a:solidFill>
                  <a:srgbClr val="0000FF"/>
                </a:solidFill>
                <a:uFill>
                  <a:solidFill>
                    <a:srgbClr val="0000FF"/>
                  </a:solidFill>
                </a:uFill>
                <a:hlinkClick r:id="rId2" invalidUrl="" action="" tgtFrame="" tooltip="" history="1" highlightClick="0" endSnd="0"/>
              </a:rPr>
              <a:t>delong@econ.berkeley.edu</a:t>
            </a:r>
            <a:r>
              <a:t>&gt; Sign up at: &lt;</a:t>
            </a:r>
            <a:r>
              <a:rPr>
                <a:hlinkClick r:id="rId3" invalidUrl="" action="" tgtFrame="" tooltip="" history="1" highlightClick="0" endSnd="0"/>
              </a:rPr>
              <a:t>https://www.icloud.com/numbers/0leoOOlezWp6BYKSiPJhdXy7Q</a:t>
            </a:r>
            <a:r>
              <a:t>&gt;</a:t>
            </a:r>
          </a:p>
          <a:p>
            <a:pPr marL="0" indent="0" algn="ctr" defTabSz="311169">
              <a:spcBef>
                <a:spcPts val="700"/>
              </a:spcBef>
              <a:buSzTx/>
              <a:buFont typeface="Arial"/>
              <a:buNone/>
              <a:defRPr b="1" sz="1230">
                <a:uFill>
                  <a:solidFill>
                    <a:srgbClr val="000000"/>
                  </a:solidFill>
                </a:uFill>
                <a:latin typeface="+mn-lt"/>
                <a:ea typeface="+mn-ea"/>
                <a:cs typeface="+mn-cs"/>
                <a:sym typeface="Helvetica"/>
              </a:defRPr>
            </a:pPr>
          </a:p>
          <a:p>
            <a:pPr marL="0" indent="0" defTabSz="311169">
              <a:spcBef>
                <a:spcPts val="700"/>
              </a:spcBef>
              <a:buSzTx/>
              <a:buFont typeface="Arial"/>
              <a:buNone/>
              <a:defRPr b="1" sz="1640">
                <a:uFill>
                  <a:solidFill>
                    <a:srgbClr val="000000"/>
                  </a:solidFill>
                </a:uFill>
                <a:latin typeface="+mn-lt"/>
                <a:ea typeface="+mn-ea"/>
                <a:cs typeface="+mn-cs"/>
                <a:sym typeface="Helvetica"/>
              </a:defRPr>
            </a:pPr>
            <a:r>
              <a:t>Paper due Feb 9: What Is Economics?: Assignment 3</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UCLA professor Stephen Bainbridge believes that Partha Dasgupta's Economics: A Very Short Introduction is a bad book. He wrote, in his Amazon review: “1.0 out of 5 stars: Very disappointing, September 25, 2007: If you're looking for a VSI to Econ 101 and 102, skip this book. The treatment of microeconomic basics consists of exactly 14 pages. Macroeconomic theory gets a whopping 4 pages. The rest consists mainly of a political tract on wealth and poverty. It's the first VSI whose title amounts to a misrepresentation…"</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Partha Dasgupta, of course disagrees. Which do you tend to agree with? (You can say that you are in the middle, but setting out and defending an "in the middle" position is actually very hard here.) Explain why and to what extent you come down on Dasgupta's or on Bainbridge's side of this dispute. Justify your opinions by setting out what you think economics is, or ought to be.</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Write 400-500 words, and submit them on this webpage: &lt;</a:t>
            </a:r>
            <a:r>
              <a:rPr u="sng">
                <a:solidFill>
                  <a:srgbClr val="0000FF"/>
                </a:solidFill>
                <a:uFill>
                  <a:solidFill>
                    <a:srgbClr val="0000FF"/>
                  </a:solidFill>
                </a:uFill>
                <a:hlinkClick r:id="rId4" invalidUrl="" action="" tgtFrame="" tooltip="" history="1" highlightClick="0" endSnd="0"/>
              </a:rPr>
              <a:t>https://bcourses.berkeley.edu/courses/1487684/assignments/8051996</a:t>
            </a:r>
            <a:r>
              <a:t>&gt;</a:t>
            </a:r>
          </a:p>
          <a:p>
            <a:pPr marL="0" indent="0" defTabSz="311169">
              <a:spcBef>
                <a:spcPts val="700"/>
              </a:spcBef>
              <a:buSzTx/>
              <a:buFont typeface="Arial"/>
              <a:buNone/>
              <a:defRPr sz="1230">
                <a:uFill>
                  <a:solidFill>
                    <a:srgbClr val="000000"/>
                  </a:solidFill>
                </a:uFill>
                <a:latin typeface="+mn-lt"/>
                <a:ea typeface="+mn-ea"/>
                <a:cs typeface="+mn-cs"/>
                <a:sym typeface="Helvetica"/>
              </a:defRPr>
            </a:pPr>
          </a:p>
          <a:p>
            <a:pPr marL="0" indent="0" defTabSz="311169">
              <a:spcBef>
                <a:spcPts val="700"/>
              </a:spcBef>
              <a:buSzTx/>
              <a:buFont typeface="Arial"/>
              <a:buNone/>
              <a:defRPr b="1" sz="1640">
                <a:uFill>
                  <a:solidFill>
                    <a:srgbClr val="000000"/>
                  </a:solidFill>
                </a:uFill>
                <a:latin typeface="+mn-lt"/>
                <a:ea typeface="+mn-ea"/>
                <a:cs typeface="+mn-cs"/>
                <a:sym typeface="Helvetica"/>
              </a:defRPr>
            </a:pPr>
            <a:r>
              <a:t>By now you should have read not just Dasgupta but Eichengreen chapters 1 &amp; 2</a:t>
            </a:r>
          </a:p>
          <a:p>
            <a:pPr marL="0" indent="0" defTabSz="318668">
              <a:spcBef>
                <a:spcPts val="800"/>
              </a:spcBef>
              <a:buSzTx/>
              <a:buFont typeface="Arial"/>
              <a:buNone/>
              <a:defRPr b="1" sz="1640">
                <a:uFill>
                  <a:solidFill>
                    <a:srgbClr val="000000"/>
                  </a:solidFill>
                </a:uFill>
                <a:latin typeface="+mn-lt"/>
                <a:ea typeface="+mn-ea"/>
                <a:cs typeface="+mn-cs"/>
                <a:sym typeface="Helvetica"/>
              </a:defRPr>
            </a:pPr>
            <a:r>
              <a:t>Memo: bCourses website &lt;</a:t>
            </a:r>
            <a:r>
              <a:rPr u="sng">
                <a:solidFill>
                  <a:srgbClr val="0000FF"/>
                </a:solidFill>
                <a:uFill>
                  <a:solidFill>
                    <a:srgbClr val="0000FF"/>
                  </a:solidFill>
                </a:uFill>
                <a:hlinkClick r:id="rId5" invalidUrl="" action="" tgtFrame="" tooltip="" history="1" highlightClick="0" endSnd="0"/>
              </a:rPr>
              <a:t>https://bcourses.berkeley.edu/courses/1487684</a:t>
            </a:r>
            <a:r>
              <a:t>&gt;</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0" name="Office Hour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Paper</a:t>
            </a:r>
          </a:p>
        </p:txBody>
      </p:sp>
      <p:sp>
        <p:nvSpPr>
          <p:cNvPr id="331"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64295">
              <a:spcBef>
                <a:spcPts val="800"/>
              </a:spcBef>
              <a:buSzTx/>
              <a:buFont typeface="Arial"/>
              <a:buNone/>
              <a:defRPr b="1" sz="2688">
                <a:uFill>
                  <a:solidFill>
                    <a:srgbClr val="000000"/>
                  </a:solidFill>
                </a:uFill>
                <a:latin typeface="+mn-lt"/>
                <a:ea typeface="+mn-ea"/>
                <a:cs typeface="+mn-cs"/>
                <a:sym typeface="Helvetica"/>
              </a:defRPr>
            </a:pPr>
            <a:r>
              <a:t>Due Feb 9: What Is Economics?: Assignment 3</a:t>
            </a:r>
          </a:p>
          <a:p>
            <a:pPr marL="0" indent="0" defTabSz="364295">
              <a:spcBef>
                <a:spcPts val="800"/>
              </a:spcBef>
              <a:buSzTx/>
              <a:buFont typeface="Arial"/>
              <a:buNone/>
              <a:defRPr sz="1919">
                <a:uFill>
                  <a:solidFill>
                    <a:srgbClr val="000000"/>
                  </a:solidFill>
                </a:uFill>
                <a:latin typeface="+mn-lt"/>
                <a:ea typeface="+mn-ea"/>
                <a:cs typeface="+mn-cs"/>
                <a:sym typeface="Helvetica"/>
              </a:defRPr>
            </a:pPr>
            <a:r>
              <a:t>UCLA professor Stephen Bainbridge believes that Partha Dasgupta's Economics: A Very Short Introduction is a bad book. He wrote, in his Amazon review: “1.0 out of 5 stars: Very disappointing, September 25, 2007: If you're looking for a VSI to Econ 101 and 102, skip this book. The treatment of microeconomic basics consists of exactly 14 pages. Macroeconomic theory gets a whopping 4 pages. The rest consists mainly of a political tract on wealth and poverty. It's the first VSI whose title amounts to a misrepresentation…"</a:t>
            </a:r>
          </a:p>
          <a:p>
            <a:pPr marL="0" indent="0" defTabSz="364295">
              <a:spcBef>
                <a:spcPts val="800"/>
              </a:spcBef>
              <a:buSzTx/>
              <a:buFont typeface="Arial"/>
              <a:buNone/>
              <a:defRPr sz="1919">
                <a:uFill>
                  <a:solidFill>
                    <a:srgbClr val="000000"/>
                  </a:solidFill>
                </a:uFill>
                <a:latin typeface="+mn-lt"/>
                <a:ea typeface="+mn-ea"/>
                <a:cs typeface="+mn-cs"/>
                <a:sym typeface="Helvetica"/>
              </a:defRPr>
            </a:pPr>
            <a:r>
              <a:t>Partha Dasgupta, of course disagrees. Which do you tend to agree with? (You can say that you are in the middle, but setting out and defending an "in the middle" position is actually very hard here.) Explain why and to what extent you come down on Dasgupta's or on Bainbridge's side of this dispute. Justify your opinions by setting out what you think economics is, or ought to be.</a:t>
            </a:r>
          </a:p>
          <a:p>
            <a:pPr marL="0" indent="0" defTabSz="364295">
              <a:spcBef>
                <a:spcPts val="800"/>
              </a:spcBef>
              <a:buSzTx/>
              <a:buFont typeface="Arial"/>
              <a:buNone/>
              <a:defRPr sz="1919">
                <a:uFill>
                  <a:solidFill>
                    <a:srgbClr val="000000"/>
                  </a:solidFill>
                </a:uFill>
                <a:latin typeface="+mn-lt"/>
                <a:ea typeface="+mn-ea"/>
                <a:cs typeface="+mn-cs"/>
                <a:sym typeface="Helvetica"/>
              </a:defRPr>
            </a:pPr>
            <a:r>
              <a:t>Write 400-500 words, and submit them on this webpage: &lt;</a:t>
            </a:r>
            <a:r>
              <a:rPr u="sng">
                <a:solidFill>
                  <a:srgbClr val="0000FF"/>
                </a:solidFill>
                <a:uFill>
                  <a:solidFill>
                    <a:srgbClr val="0000FF"/>
                  </a:solidFill>
                </a:uFill>
                <a:hlinkClick r:id="rId2" invalidUrl="" action="" tgtFrame="" tooltip="" history="1" highlightClick="0" endSnd="0"/>
              </a:rPr>
              <a:t>https://bcourses.berkeley.edu/courses/1487684/assignments/8051996</a:t>
            </a:r>
            <a:r>
              <a:t>&gt;</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79" name="On to Chapter 3: Globalizing the World, 1870-1914 (&amp; Eichengreen, 1&amp;2):…"/>
          <p:cNvSpPr txBox="1"/>
          <p:nvPr>
            <p:ph type="body" idx="4294967295"/>
          </p:nvPr>
        </p:nvSpPr>
        <p:spPr>
          <a:xfrm>
            <a:off x="277663" y="1267121"/>
            <a:ext cx="8572501" cy="527826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According to Eichengreen, the experience of being on the gold standard for North Atlantic economies in the 1870-1914 period was by and large a happy one, and the experience of countries at the world economy’s periphery was:</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also by and large a happy one.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 mixed one.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 source of considerable tension, instability, and political upset.</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once again, manageable with fancy footwork and a little good luck.</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3" name="Office Hour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DeLong Office Hours</a:t>
            </a:r>
          </a:p>
        </p:txBody>
      </p:sp>
      <p:sp>
        <p:nvSpPr>
          <p:cNvPr id="334"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79474">
              <a:spcBef>
                <a:spcPts val="900"/>
              </a:spcBef>
              <a:buSzTx/>
              <a:buFont typeface="Arial"/>
              <a:buNone/>
              <a:defRPr sz="3000">
                <a:uFill>
                  <a:solidFill>
                    <a:srgbClr val="000000"/>
                  </a:solidFill>
                </a:uFill>
                <a:latin typeface="+mn-lt"/>
                <a:ea typeface="+mn-ea"/>
                <a:cs typeface="+mn-cs"/>
                <a:sym typeface="Helvetica"/>
              </a:defRPr>
            </a:pPr>
            <a:r>
              <a:t>M 11:10-12:40, Blum Hall 200B</a:t>
            </a:r>
          </a:p>
          <a:p>
            <a:pPr marL="0" indent="0" defTabSz="379474">
              <a:spcBef>
                <a:spcPts val="900"/>
              </a:spcBef>
              <a:buSzTx/>
              <a:buFont typeface="Arial"/>
              <a:buNone/>
              <a:defRPr sz="3000">
                <a:uFill>
                  <a:solidFill>
                    <a:srgbClr val="000000"/>
                  </a:solidFill>
                </a:uFill>
                <a:latin typeface="+mn-lt"/>
                <a:ea typeface="+mn-ea"/>
                <a:cs typeface="+mn-cs"/>
                <a:sym typeface="Helvetica"/>
              </a:defRPr>
            </a:pPr>
            <a:r>
              <a:t>T 11:15-12:00, Blum Hall 200B</a:t>
            </a:r>
          </a:p>
          <a:p>
            <a:pPr marL="0" indent="0" defTabSz="379474">
              <a:spcBef>
                <a:spcPts val="900"/>
              </a:spcBef>
              <a:buSzTx/>
              <a:buFont typeface="Arial"/>
              <a:buNone/>
              <a:defRPr sz="3000">
                <a:uFill>
                  <a:solidFill>
                    <a:srgbClr val="000000"/>
                  </a:solidFill>
                </a:uFill>
                <a:latin typeface="+mn-lt"/>
                <a:ea typeface="+mn-ea"/>
                <a:cs typeface="+mn-cs"/>
                <a:sym typeface="Helvetica"/>
              </a:defRPr>
            </a:pPr>
            <a:r>
              <a:t>By appointment in Blum Hall 200B, Evans 691A, or elsewhere: </a:t>
            </a:r>
          </a:p>
          <a:p>
            <a:pPr marL="300789" indent="-300789" defTabSz="379474">
              <a:spcBef>
                <a:spcPts val="900"/>
              </a:spcBef>
              <a:buSzPct val="100000"/>
              <a:defRPr sz="3000">
                <a:uFill>
                  <a:solidFill>
                    <a:srgbClr val="000000"/>
                  </a:solidFill>
                </a:uFill>
                <a:latin typeface="+mn-lt"/>
                <a:ea typeface="+mn-ea"/>
                <a:cs typeface="+mn-cs"/>
                <a:sym typeface="Helvetica"/>
              </a:defRPr>
            </a:pPr>
            <a:r>
              <a:t>email &lt;</a:t>
            </a:r>
            <a:r>
              <a:rPr u="sng">
                <a:solidFill>
                  <a:srgbClr val="0000FF"/>
                </a:solidFill>
                <a:uFill>
                  <a:solidFill>
                    <a:srgbClr val="0000FF"/>
                  </a:solidFill>
                </a:uFill>
                <a:hlinkClick r:id="rId2" invalidUrl="" action="" tgtFrame="" tooltip="" history="1" highlightClick="0" endSnd="0"/>
              </a:rPr>
              <a:t>delong@econ.berkeley.edu</a:t>
            </a:r>
            <a:r>
              <a:t>&gt; </a:t>
            </a:r>
          </a:p>
          <a:p>
            <a:pPr marL="300789" indent="-300789" defTabSz="379474">
              <a:spcBef>
                <a:spcPts val="900"/>
              </a:spcBef>
              <a:buSzPct val="100000"/>
              <a:defRPr sz="3000">
                <a:uFill>
                  <a:solidFill>
                    <a:srgbClr val="000000"/>
                  </a:solidFill>
                </a:uFill>
                <a:latin typeface="+mn-lt"/>
                <a:ea typeface="+mn-ea"/>
                <a:cs typeface="+mn-cs"/>
                <a:sym typeface="Helvetica"/>
              </a:defRPr>
            </a:pPr>
            <a:r>
              <a:t>Sign up at: &lt;</a:t>
            </a:r>
            <a:r>
              <a:rPr u="sng">
                <a:solidFill>
                  <a:srgbClr val="0000FF"/>
                </a:solidFill>
                <a:uFill>
                  <a:solidFill>
                    <a:srgbClr val="0000FF"/>
                  </a:solidFill>
                </a:uFill>
                <a:hlinkClick r:id="rId3" invalidUrl="" action="" tgtFrame="" tooltip="" history="1" highlightClick="0" endSnd="0"/>
              </a:rPr>
              <a:t>https://www.icloud.com/numbers/0leoOOlezWp6BYKSiPJhdXy7Q</a:t>
            </a:r>
            <a:r>
              <a:t>&gt;</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Office Hour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Memo</a:t>
            </a:r>
          </a:p>
        </p:txBody>
      </p:sp>
      <p:sp>
        <p:nvSpPr>
          <p:cNvPr id="337"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79474">
              <a:spcBef>
                <a:spcPts val="900"/>
              </a:spcBef>
              <a:buSzTx/>
              <a:buFont typeface="Arial"/>
              <a:buNone/>
              <a:defRPr b="1" sz="3600">
                <a:uFill>
                  <a:solidFill>
                    <a:srgbClr val="000000"/>
                  </a:solidFill>
                </a:uFill>
                <a:latin typeface="+mn-lt"/>
                <a:ea typeface="+mn-ea"/>
                <a:cs typeface="+mn-cs"/>
                <a:sym typeface="Helvetica"/>
              </a:defRPr>
            </a:pPr>
            <a:r>
              <a:t>By now you should have read not just Dasgupta but Eichengreen chapters 1 &amp; 2</a:t>
            </a:r>
          </a:p>
          <a:p>
            <a:pPr marL="0" indent="0" defTabSz="379474">
              <a:spcBef>
                <a:spcPts val="900"/>
              </a:spcBef>
              <a:buSzTx/>
              <a:buFont typeface="Arial"/>
              <a:buNone/>
              <a:defRPr b="1" sz="3600">
                <a:uFill>
                  <a:solidFill>
                    <a:srgbClr val="000000"/>
                  </a:solidFill>
                </a:uFill>
                <a:latin typeface="+mn-lt"/>
                <a:ea typeface="+mn-ea"/>
                <a:cs typeface="+mn-cs"/>
                <a:sym typeface="Helvetica"/>
              </a:defRPr>
            </a:pPr>
          </a:p>
          <a:p>
            <a:pPr marL="0" indent="0" defTabSz="388620">
              <a:spcBef>
                <a:spcPts val="1000"/>
              </a:spcBef>
              <a:buSzTx/>
              <a:buFont typeface="Arial"/>
              <a:buNone/>
              <a:defRPr b="1" sz="3600">
                <a:uFill>
                  <a:solidFill>
                    <a:srgbClr val="000000"/>
                  </a:solidFill>
                </a:uFill>
                <a:latin typeface="+mn-lt"/>
                <a:ea typeface="+mn-ea"/>
                <a:cs typeface="+mn-cs"/>
                <a:sym typeface="Helvetica"/>
              </a:defRPr>
            </a:pPr>
            <a:r>
              <a:t>bCourses website &lt;</a:t>
            </a:r>
            <a:r>
              <a:rPr u="sng">
                <a:solidFill>
                  <a:srgbClr val="0000FF"/>
                </a:solidFill>
                <a:uFill>
                  <a:solidFill>
                    <a:srgbClr val="0000FF"/>
                  </a:solidFill>
                </a:uFill>
                <a:hlinkClick r:id="rId2" invalidUrl="" action="" tgtFrame="" tooltip="" history="1" highlightClick="0" endSnd="0"/>
              </a:rPr>
              <a:t>https://bcourses.berkeley.edu/courses/1487684</a:t>
            </a:r>
            <a:r>
              <a:t>&gt;</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War: World War I</a:t>
            </a:r>
          </a:p>
        </p:txBody>
      </p:sp>
      <p:sp>
        <p:nvSpPr>
          <p:cNvPr id="340"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Chapter 7: War 1914-19</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Empire and war</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knot of war</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Economic illogic</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Nationalism</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Rehearsal: The Boer War</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WWI proper</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That DFT in the Balkans; </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Germany attacks Belgium; w</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Why not a short war?; </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Prussian way of war; </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German technology and industry; </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Attrition and exhaustion;</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10 million dead, 10 million maimed, 1 full year of world income thrown down the sewer…</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South Africa"/>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South Africa</a:t>
            </a:r>
          </a:p>
        </p:txBody>
      </p:sp>
      <p:pic>
        <p:nvPicPr>
          <p:cNvPr id="343" name="Cursor_and_File_Map_of_the_British_Empire_in_the_1920_s_png_-_New_World_Encyclopedia.png" descr="Cursor_and_File_Map_of_the_British_Empire_in_the_1920_s_png_-_New_World_Encyclopedia.png"/>
          <p:cNvPicPr>
            <a:picLocks noChangeAspect="1"/>
          </p:cNvPicPr>
          <p:nvPr/>
        </p:nvPicPr>
        <p:blipFill>
          <a:blip r:embed="rId2">
            <a:extLst/>
          </a:blip>
          <a:stretch>
            <a:fillRect/>
          </a:stretch>
        </p:blipFill>
        <p:spPr>
          <a:xfrm>
            <a:off x="457199" y="1094171"/>
            <a:ext cx="8234348" cy="4521278"/>
          </a:xfrm>
          <a:prstGeom prst="rect">
            <a:avLst/>
          </a:prstGeom>
          <a:ln w="12700">
            <a:miter lim="400000"/>
          </a:ln>
        </p:spPr>
      </p:pic>
      <p:sp>
        <p:nvSpPr>
          <p:cNvPr id="344" name="Circle"/>
          <p:cNvSpPr/>
          <p:nvPr/>
        </p:nvSpPr>
        <p:spPr>
          <a:xfrm>
            <a:off x="3994192" y="4222792"/>
            <a:ext cx="892969" cy="892969"/>
          </a:xfrm>
          <a:prstGeom prst="ellipse">
            <a:avLst/>
          </a:prstGeom>
          <a:ln w="88900">
            <a:solidFill>
              <a:srgbClr val="0000FF"/>
            </a:solidFill>
            <a:miter lim="400000"/>
          </a:ln>
          <a:effectLst>
            <a:outerShdw sx="100000" sy="100000" kx="0" ky="0" algn="b" rotWithShape="0" blurRad="25400" dist="12700" dir="5400000">
              <a:srgbClr val="000000">
                <a:alpha val="50000"/>
              </a:srgbClr>
            </a:outerShdw>
          </a:effectLst>
        </p:spPr>
        <p:txBody>
          <a:bodyPr lIns="35718" tIns="35718" rIns="35718" bIns="35718" anchor="ctr"/>
          <a:lstStyle/>
          <a:p>
            <a:pPr algn="ctr" defTabSz="410765">
              <a:defRPr sz="1600">
                <a:solidFill>
                  <a:srgbClr val="FFFFFF"/>
                </a:solidFill>
                <a:uFillTx/>
                <a:latin typeface="Helvetica Light"/>
                <a:ea typeface="Helvetica Light"/>
                <a:cs typeface="Helvetica Light"/>
                <a:sym typeface="Helvetica Light"/>
              </a:defRPr>
            </a:pP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The South African Gold Rush"/>
          <p:cNvSpPr txBox="1"/>
          <p:nvPr>
            <p:ph type="title" idx="4294967295"/>
          </p:nvPr>
        </p:nvSpPr>
        <p:spPr>
          <a:xfrm>
            <a:off x="457199" y="-1"/>
            <a:ext cx="8234348" cy="1094173"/>
          </a:xfrm>
          <a:prstGeom prst="rect">
            <a:avLst/>
          </a:prstGeom>
        </p:spPr>
        <p:txBody>
          <a:bodyPr lIns="50800" tIns="50800" rIns="50800" bIns="50800"/>
          <a:lstStyle>
            <a:lvl1pPr defTabSz="336827">
              <a:defRPr sz="4592">
                <a:solidFill>
                  <a:srgbClr val="000080"/>
                </a:solidFill>
              </a:defRPr>
            </a:lvl1pPr>
          </a:lstStyle>
          <a:p>
            <a:pPr/>
            <a:r>
              <a:t>The South African Gold Rush</a:t>
            </a:r>
          </a:p>
        </p:txBody>
      </p:sp>
      <p:sp>
        <p:nvSpPr>
          <p:cNvPr id="347" name="Remember the Zulu War?…"/>
          <p:cNvSpPr txBox="1"/>
          <p:nvPr>
            <p:ph type="body" sz="half" idx="4294967295"/>
          </p:nvPr>
        </p:nvSpPr>
        <p:spPr>
          <a:xfrm>
            <a:off x="457199" y="1094171"/>
            <a:ext cx="4537457" cy="5244063"/>
          </a:xfrm>
          <a:prstGeom prst="rect">
            <a:avLst/>
          </a:prstGeom>
        </p:spPr>
        <p:txBody>
          <a:bodyPr lIns="50800" tIns="50800" rIns="50800" bIns="50800" anchor="t"/>
          <a:lstStyle/>
          <a:p>
            <a:pPr marL="322344" indent="-322344" defTabSz="813816">
              <a:spcBef>
                <a:spcPts val="700"/>
              </a:spcBef>
              <a:defRPr sz="2136">
                <a:uFill>
                  <a:solidFill>
                    <a:srgbClr val="000000"/>
                  </a:solidFill>
                </a:uFill>
                <a:latin typeface="Calibri"/>
                <a:ea typeface="Calibri"/>
                <a:cs typeface="Calibri"/>
                <a:sym typeface="Calibri"/>
              </a:defRPr>
            </a:pPr>
            <a:r>
              <a:t>Remember the Zulu War?</a:t>
            </a:r>
          </a:p>
          <a:p>
            <a:pPr lvl="1" marL="717949" indent="-322344" defTabSz="813816">
              <a:spcBef>
                <a:spcPts val="700"/>
              </a:spcBef>
              <a:defRPr sz="2136">
                <a:uFill>
                  <a:solidFill>
                    <a:srgbClr val="000000"/>
                  </a:solidFill>
                </a:uFill>
                <a:latin typeface="Calibri"/>
                <a:ea typeface="Calibri"/>
                <a:cs typeface="Calibri"/>
                <a:sym typeface="Calibri"/>
              </a:defRPr>
            </a:pPr>
            <a:r>
              <a:t>Afterwards, the mandate to “Canadaize” South Africa put on hold…</a:t>
            </a:r>
          </a:p>
          <a:p>
            <a:pPr marL="322344" indent="-322344" defTabSz="813816">
              <a:spcBef>
                <a:spcPts val="700"/>
              </a:spcBef>
              <a:defRPr sz="2136">
                <a:uFill>
                  <a:solidFill>
                    <a:srgbClr val="000000"/>
                  </a:solidFill>
                </a:uFill>
                <a:latin typeface="Calibri"/>
                <a:ea typeface="Calibri"/>
                <a:cs typeface="Calibri"/>
                <a:sym typeface="Calibri"/>
              </a:defRPr>
            </a:pPr>
            <a:r>
              <a:t>But then the Witwatersrand…</a:t>
            </a:r>
          </a:p>
          <a:p>
            <a:pPr marL="322344" indent="-322344" defTabSz="813816">
              <a:spcBef>
                <a:spcPts val="700"/>
              </a:spcBef>
              <a:defRPr sz="2136">
                <a:uFill>
                  <a:solidFill>
                    <a:srgbClr val="000000"/>
                  </a:solidFill>
                </a:uFill>
                <a:latin typeface="Calibri"/>
                <a:ea typeface="Calibri"/>
                <a:cs typeface="Calibri"/>
                <a:sym typeface="Calibri"/>
              </a:defRPr>
            </a:pPr>
            <a:r>
              <a:t>Back up</a:t>
            </a:r>
          </a:p>
          <a:p>
            <a:pPr lvl="1" marL="717949" indent="-322344" defTabSz="813816">
              <a:spcBef>
                <a:spcPts val="700"/>
              </a:spcBef>
              <a:defRPr sz="2136">
                <a:uFill>
                  <a:solidFill>
                    <a:srgbClr val="000000"/>
                  </a:solidFill>
                </a:uFill>
                <a:latin typeface="Calibri"/>
                <a:ea typeface="Calibri"/>
                <a:cs typeface="Calibri"/>
                <a:sym typeface="Calibri"/>
              </a:defRPr>
            </a:pPr>
            <a:r>
              <a:t>The Great Trek</a:t>
            </a:r>
          </a:p>
          <a:p>
            <a:pPr lvl="1" marL="717949" indent="-322344" defTabSz="813816">
              <a:spcBef>
                <a:spcPts val="700"/>
              </a:spcBef>
              <a:defRPr sz="2136">
                <a:uFill>
                  <a:solidFill>
                    <a:srgbClr val="000000"/>
                  </a:solidFill>
                </a:uFill>
                <a:latin typeface="Calibri"/>
                <a:ea typeface="Calibri"/>
                <a:cs typeface="Calibri"/>
                <a:sym typeface="Calibri"/>
              </a:defRPr>
            </a:pPr>
            <a:r>
              <a:t>1886 Transvaal gold strike</a:t>
            </a:r>
          </a:p>
          <a:p>
            <a:pPr lvl="1" marL="717949" indent="-322344" defTabSz="813816">
              <a:spcBef>
                <a:spcPts val="700"/>
              </a:spcBef>
              <a:defRPr sz="2136">
                <a:uFill>
                  <a:solidFill>
                    <a:srgbClr val="000000"/>
                  </a:solidFill>
                </a:uFill>
                <a:latin typeface="Calibri"/>
                <a:ea typeface="Calibri"/>
                <a:cs typeface="Calibri"/>
                <a:sym typeface="Calibri"/>
              </a:defRPr>
            </a:pPr>
            <a:r>
              <a:t>100,000 (English speaking miners etc. in Johannesburg)</a:t>
            </a:r>
          </a:p>
          <a:p>
            <a:pPr lvl="1" marL="717949" indent="-322344" defTabSz="813816">
              <a:spcBef>
                <a:spcPts val="700"/>
              </a:spcBef>
              <a:defRPr sz="2136">
                <a:uFill>
                  <a:solidFill>
                    <a:srgbClr val="000000"/>
                  </a:solidFill>
                </a:uFill>
                <a:latin typeface="Calibri"/>
                <a:ea typeface="Calibri"/>
                <a:cs typeface="Calibri"/>
                <a:sym typeface="Calibri"/>
              </a:defRPr>
            </a:pPr>
            <a:r>
              <a:t>200,000 Boers</a:t>
            </a:r>
          </a:p>
          <a:p>
            <a:pPr marL="322344" indent="-322344" defTabSz="813816">
              <a:spcBef>
                <a:spcPts val="700"/>
              </a:spcBef>
              <a:defRPr sz="2136">
                <a:uFill>
                  <a:solidFill>
                    <a:srgbClr val="000000"/>
                  </a:solidFill>
                </a:uFill>
                <a:latin typeface="Calibri"/>
                <a:ea typeface="Calibri"/>
                <a:cs typeface="Calibri"/>
                <a:sym typeface="Calibri"/>
              </a:defRPr>
            </a:pPr>
            <a:r>
              <a:t>By 1913: 1M Dutch, English; 500K Indians, others; 2.5M Zulu, Tswana…</a:t>
            </a:r>
          </a:p>
        </p:txBody>
      </p:sp>
      <p:pic>
        <p:nvPicPr>
          <p:cNvPr id="348" name="A_Burgher_of_the_Free_State.png" descr="A_Burgher_of_the_Free_State.png"/>
          <p:cNvPicPr>
            <a:picLocks noChangeAspect="1"/>
          </p:cNvPicPr>
          <p:nvPr/>
        </p:nvPicPr>
        <p:blipFill>
          <a:blip r:embed="rId2">
            <a:extLst/>
          </a:blip>
          <a:stretch>
            <a:fillRect/>
          </a:stretch>
        </p:blipFill>
        <p:spPr>
          <a:xfrm>
            <a:off x="4994655" y="1078647"/>
            <a:ext cx="3696892" cy="5259587"/>
          </a:xfrm>
          <a:prstGeom prst="rect">
            <a:avLst/>
          </a:prstGeom>
          <a:ln w="12700">
            <a:miter lim="400000"/>
          </a:ln>
        </p:spPr>
      </p:pic>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Convince the Boers…"/>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Convince the Boers…</a:t>
            </a:r>
          </a:p>
        </p:txBody>
      </p:sp>
      <p:sp>
        <p:nvSpPr>
          <p:cNvPr id="351" name="The 1895 Jameson Raid…"/>
          <p:cNvSpPr txBox="1"/>
          <p:nvPr>
            <p:ph type="body" sz="half" idx="4294967295"/>
          </p:nvPr>
        </p:nvSpPr>
        <p:spPr>
          <a:xfrm>
            <a:off x="457199" y="1094171"/>
            <a:ext cx="4537457" cy="5244063"/>
          </a:xfrm>
          <a:prstGeom prst="rect">
            <a:avLst/>
          </a:prstGeom>
        </p:spPr>
        <p:txBody>
          <a:bodyPr lIns="50800" tIns="50800" rIns="50800" bIns="50800" anchor="t"/>
          <a:lstStyle/>
          <a:p>
            <a:pPr marL="224554" indent="-224554" defTabSz="566927">
              <a:spcBef>
                <a:spcPts val="500"/>
              </a:spcBef>
              <a:defRPr sz="1488">
                <a:uFill>
                  <a:solidFill>
                    <a:srgbClr val="000000"/>
                  </a:solidFill>
                </a:uFill>
                <a:latin typeface="Calibri"/>
                <a:ea typeface="Calibri"/>
                <a:cs typeface="Calibri"/>
                <a:sym typeface="Calibri"/>
              </a:defRPr>
            </a:pPr>
            <a:r>
              <a:t>The 1895 Jameson Raid</a:t>
            </a:r>
          </a:p>
          <a:p>
            <a:pPr marL="224554" indent="-224554" defTabSz="566927">
              <a:spcBef>
                <a:spcPts val="500"/>
              </a:spcBef>
              <a:defRPr sz="1488">
                <a:uFill>
                  <a:solidFill>
                    <a:srgbClr val="000000"/>
                  </a:solidFill>
                </a:uFill>
                <a:latin typeface="Calibri"/>
                <a:ea typeface="Calibri"/>
                <a:cs typeface="Calibri"/>
                <a:sym typeface="Calibri"/>
              </a:defRPr>
            </a:pPr>
            <a:r>
              <a:t>Joseph Chamberlain in 1899: equal rights for British citizens, or war</a:t>
            </a:r>
          </a:p>
          <a:p>
            <a:pPr marL="224554" indent="-224554" defTabSz="566927">
              <a:spcBef>
                <a:spcPts val="500"/>
              </a:spcBef>
              <a:defRPr sz="1488">
                <a:uFill>
                  <a:solidFill>
                    <a:srgbClr val="000000"/>
                  </a:solidFill>
                </a:uFill>
                <a:latin typeface="Calibri"/>
                <a:ea typeface="Calibri"/>
                <a:cs typeface="Calibri"/>
                <a:sym typeface="Calibri"/>
              </a:defRPr>
            </a:pPr>
            <a:r>
              <a:t>Boers struck in October 1899</a:t>
            </a:r>
          </a:p>
          <a:p>
            <a:pPr lvl="1" marL="500144" indent="-224554" defTabSz="566927">
              <a:spcBef>
                <a:spcPts val="500"/>
              </a:spcBef>
              <a:defRPr sz="1488">
                <a:uFill>
                  <a:solidFill>
                    <a:srgbClr val="000000"/>
                  </a:solidFill>
                </a:uFill>
                <a:latin typeface="Calibri"/>
                <a:ea typeface="Calibri"/>
                <a:cs typeface="Calibri"/>
                <a:sym typeface="Calibri"/>
              </a:defRPr>
            </a:pPr>
            <a:r>
              <a:t>40K British soldiers in South Africa</a:t>
            </a:r>
          </a:p>
          <a:p>
            <a:pPr lvl="1" marL="500144" indent="-224554" defTabSz="566927">
              <a:spcBef>
                <a:spcPts val="500"/>
              </a:spcBef>
              <a:defRPr sz="1488">
                <a:uFill>
                  <a:solidFill>
                    <a:srgbClr val="000000"/>
                  </a:solidFill>
                </a:uFill>
                <a:latin typeface="Calibri"/>
                <a:ea typeface="Calibri"/>
                <a:cs typeface="Calibri"/>
                <a:sym typeface="Calibri"/>
              </a:defRPr>
            </a:pPr>
            <a:r>
              <a:t>50K male Boers of potential military age</a:t>
            </a:r>
          </a:p>
          <a:p>
            <a:pPr lvl="1" marL="500144" indent="-224554" defTabSz="566927">
              <a:spcBef>
                <a:spcPts val="500"/>
              </a:spcBef>
              <a:defRPr sz="1488">
                <a:uFill>
                  <a:solidFill>
                    <a:srgbClr val="000000"/>
                  </a:solidFill>
                </a:uFill>
                <a:latin typeface="Calibri"/>
                <a:ea typeface="Calibri"/>
                <a:cs typeface="Calibri"/>
                <a:sym typeface="Calibri"/>
              </a:defRPr>
            </a:pPr>
            <a:r>
              <a:t>Mafeking, Ladysmith, Kimberley, Spion Kop, Vaal Kranz, Magersfontein, Stormberg, Tugela River…</a:t>
            </a:r>
          </a:p>
          <a:p>
            <a:pPr marL="224554" indent="-224554" defTabSz="566927">
              <a:spcBef>
                <a:spcPts val="500"/>
              </a:spcBef>
              <a:defRPr sz="1488">
                <a:uFill>
                  <a:solidFill>
                    <a:srgbClr val="000000"/>
                  </a:solidFill>
                </a:uFill>
                <a:latin typeface="Calibri"/>
                <a:ea typeface="Calibri"/>
                <a:cs typeface="Calibri"/>
                <a:sym typeface="Calibri"/>
              </a:defRPr>
            </a:pPr>
            <a:r>
              <a:t>Did the British negotiate?</a:t>
            </a:r>
          </a:p>
          <a:p>
            <a:pPr lvl="1" marL="500144" indent="-224554" defTabSz="566927">
              <a:spcBef>
                <a:spcPts val="500"/>
              </a:spcBef>
              <a:defRPr sz="1488">
                <a:uFill>
                  <a:solidFill>
                    <a:srgbClr val="000000"/>
                  </a:solidFill>
                </a:uFill>
                <a:latin typeface="Calibri"/>
                <a:ea typeface="Calibri"/>
                <a:cs typeface="Calibri"/>
                <a:sym typeface="Calibri"/>
              </a:defRPr>
            </a:pPr>
            <a:r>
              <a:t>Sent 250K soldiers</a:t>
            </a:r>
          </a:p>
          <a:p>
            <a:pPr lvl="1" marL="500144" indent="-224554" defTabSz="566927">
              <a:spcBef>
                <a:spcPts val="500"/>
              </a:spcBef>
              <a:defRPr sz="1488">
                <a:uFill>
                  <a:solidFill>
                    <a:srgbClr val="000000"/>
                  </a:solidFill>
                </a:uFill>
                <a:latin typeface="Calibri"/>
                <a:ea typeface="Calibri"/>
                <a:cs typeface="Calibri"/>
                <a:sym typeface="Calibri"/>
              </a:defRPr>
            </a:pPr>
            <a:r>
              <a:t>Competent commander, Lord Roberts</a:t>
            </a:r>
          </a:p>
          <a:p>
            <a:pPr lvl="1" marL="500144" indent="-224554" defTabSz="566927">
              <a:spcBef>
                <a:spcPts val="500"/>
              </a:spcBef>
              <a:defRPr sz="1488">
                <a:uFill>
                  <a:solidFill>
                    <a:srgbClr val="000000"/>
                  </a:solidFill>
                </a:uFill>
                <a:latin typeface="Calibri"/>
                <a:ea typeface="Calibri"/>
                <a:cs typeface="Calibri"/>
                <a:sym typeface="Calibri"/>
              </a:defRPr>
            </a:pPr>
            <a:r>
              <a:t>Boers turned to guerrilla war</a:t>
            </a:r>
          </a:p>
          <a:p>
            <a:pPr lvl="1" marL="500144" indent="-224554" defTabSz="566927">
              <a:spcBef>
                <a:spcPts val="500"/>
              </a:spcBef>
              <a:defRPr sz="1488">
                <a:uFill>
                  <a:solidFill>
                    <a:srgbClr val="000000"/>
                  </a:solidFill>
                </a:uFill>
                <a:latin typeface="Calibri"/>
                <a:ea typeface="Calibri"/>
                <a:cs typeface="Calibri"/>
                <a:sym typeface="Calibri"/>
              </a:defRPr>
            </a:pPr>
            <a:r>
              <a:t>British invented the concentration camp</a:t>
            </a:r>
          </a:p>
          <a:p>
            <a:pPr marL="224554" indent="-224554" defTabSz="566927">
              <a:spcBef>
                <a:spcPts val="500"/>
              </a:spcBef>
              <a:defRPr sz="1488">
                <a:uFill>
                  <a:solidFill>
                    <a:srgbClr val="000000"/>
                  </a:solidFill>
                </a:uFill>
                <a:latin typeface="Calibri"/>
                <a:ea typeface="Calibri"/>
                <a:cs typeface="Calibri"/>
                <a:sym typeface="Calibri"/>
              </a:defRPr>
            </a:pPr>
            <a:r>
              <a:t>Boer population of 200K—30K dead after the war: 10K soldiers, 15K children, 5K women and elderly.</a:t>
            </a:r>
          </a:p>
          <a:p>
            <a:pPr marL="224554" indent="-224554" defTabSz="566927">
              <a:spcBef>
                <a:spcPts val="500"/>
              </a:spcBef>
              <a:defRPr sz="1488">
                <a:uFill>
                  <a:solidFill>
                    <a:srgbClr val="000000"/>
                  </a:solidFill>
                </a:uFill>
                <a:latin typeface="Calibri"/>
                <a:ea typeface="Calibri"/>
                <a:cs typeface="Calibri"/>
                <a:sym typeface="Calibri"/>
              </a:defRPr>
            </a:pPr>
            <a:r>
              <a:t>British deaths: 8K in battle, 14K of disease</a:t>
            </a:r>
          </a:p>
          <a:p>
            <a:pPr marL="224554" indent="-224554" defTabSz="566927">
              <a:spcBef>
                <a:spcPts val="500"/>
              </a:spcBef>
              <a:defRPr sz="1488">
                <a:uFill>
                  <a:solidFill>
                    <a:srgbClr val="000000"/>
                  </a:solidFill>
                </a:uFill>
                <a:latin typeface="Calibri"/>
                <a:ea typeface="Calibri"/>
                <a:cs typeface="Calibri"/>
                <a:sym typeface="Calibri"/>
              </a:defRPr>
            </a:pPr>
            <a:r>
              <a:t>African deaths: 30K?</a:t>
            </a:r>
          </a:p>
          <a:p>
            <a:pPr marL="224554" indent="-224554" defTabSz="566927">
              <a:spcBef>
                <a:spcPts val="500"/>
              </a:spcBef>
              <a:defRPr sz="1488">
                <a:uFill>
                  <a:solidFill>
                    <a:srgbClr val="000000"/>
                  </a:solidFill>
                </a:uFill>
                <a:latin typeface="Calibri"/>
                <a:ea typeface="Calibri"/>
                <a:cs typeface="Calibri"/>
                <a:sym typeface="Calibri"/>
              </a:defRPr>
            </a:pPr>
            <a:r>
              <a:t>1900 “Khaki election”</a:t>
            </a:r>
          </a:p>
        </p:txBody>
      </p:sp>
      <p:pic>
        <p:nvPicPr>
          <p:cNvPr id="352" name="A_Burgher_of_the_Free_State.png" descr="A_Burgher_of_the_Free_State.png"/>
          <p:cNvPicPr>
            <a:picLocks noChangeAspect="1"/>
          </p:cNvPicPr>
          <p:nvPr/>
        </p:nvPicPr>
        <p:blipFill>
          <a:blip r:embed="rId2">
            <a:extLst/>
          </a:blip>
          <a:stretch>
            <a:fillRect/>
          </a:stretch>
        </p:blipFill>
        <p:spPr>
          <a:xfrm>
            <a:off x="4994655" y="1078647"/>
            <a:ext cx="3696892" cy="5259587"/>
          </a:xfrm>
          <a:prstGeom prst="rect">
            <a:avLst/>
          </a:prstGeom>
          <a:ln w="12700">
            <a:miter lim="400000"/>
          </a:ln>
        </p:spPr>
      </p:pic>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 name="Nationalism"/>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Nationalism</a:t>
            </a:r>
          </a:p>
        </p:txBody>
      </p:sp>
      <p:sp>
        <p:nvSpPr>
          <p:cNvPr id="355" name="German sociologist Max Weber:…"/>
          <p:cNvSpPr txBox="1"/>
          <p:nvPr>
            <p:ph type="body" sz="half" idx="4294967295"/>
          </p:nvPr>
        </p:nvSpPr>
        <p:spPr>
          <a:xfrm>
            <a:off x="457199" y="1094171"/>
            <a:ext cx="3881411" cy="5244063"/>
          </a:xfrm>
          <a:prstGeom prst="rect">
            <a:avLst/>
          </a:prstGeom>
        </p:spPr>
        <p:txBody>
          <a:bodyPr lIns="50800" tIns="50800" rIns="50800" bIns="50800" anchor="t"/>
          <a:lstStyle/>
          <a:p>
            <a:pPr marL="199201" indent="-199201" defTabSz="502920">
              <a:spcBef>
                <a:spcPts val="400"/>
              </a:spcBef>
              <a:defRPr sz="1320">
                <a:uFill>
                  <a:solidFill>
                    <a:srgbClr val="000000"/>
                  </a:solidFill>
                </a:uFill>
                <a:latin typeface="Calibri"/>
                <a:ea typeface="Calibri"/>
                <a:cs typeface="Calibri"/>
                <a:sym typeface="Calibri"/>
              </a:defRPr>
            </a:pPr>
            <a:r>
              <a:t>German sociologist Max Weber:</a:t>
            </a:r>
          </a:p>
          <a:p>
            <a:pPr lvl="1" marL="443676" indent="-199201" defTabSz="502920">
              <a:spcBef>
                <a:spcPts val="400"/>
              </a:spcBef>
              <a:defRPr sz="1320">
                <a:uFill>
                  <a:solidFill>
                    <a:srgbClr val="000000"/>
                  </a:solidFill>
                </a:uFill>
                <a:latin typeface="Calibri"/>
                <a:ea typeface="Calibri"/>
                <a:cs typeface="Calibri"/>
                <a:sym typeface="Calibri"/>
              </a:defRPr>
            </a:pPr>
            <a:r>
              <a:t>“The German character of the East... should be protected…. The economic policy of the state should enter into the lists in its defense.... The economic struggle between the nationalities follows its course even under the semblance of ‘peace’…. </a:t>
            </a:r>
          </a:p>
          <a:p>
            <a:pPr lvl="1" marL="443676" indent="-199201" defTabSz="502920">
              <a:spcBef>
                <a:spcPts val="400"/>
              </a:spcBef>
              <a:defRPr sz="1320">
                <a:uFill>
                  <a:solidFill>
                    <a:srgbClr val="000000"/>
                  </a:solidFill>
                </a:uFill>
                <a:latin typeface="Calibri"/>
                <a:ea typeface="Calibri"/>
                <a:cs typeface="Calibri"/>
                <a:sym typeface="Calibri"/>
              </a:defRPr>
            </a:pPr>
            <a:r>
              <a:t>“The vulgar conception of political economy is that it consists in working out recipes for making the world happy.… However… elbow-room… can [only] be won… through the hard struggle.... </a:t>
            </a:r>
          </a:p>
          <a:p>
            <a:pPr lvl="1" marL="443676" indent="-199201" defTabSz="502920">
              <a:spcBef>
                <a:spcPts val="400"/>
              </a:spcBef>
              <a:defRPr sz="1320">
                <a:uFill>
                  <a:solidFill>
                    <a:srgbClr val="000000"/>
                  </a:solidFill>
                </a:uFill>
                <a:latin typeface="Calibri"/>
                <a:ea typeface="Calibri"/>
                <a:cs typeface="Calibri"/>
                <a:sym typeface="Calibri"/>
              </a:defRPr>
            </a:pPr>
            <a:r>
              <a:t>“That standard of value adopted by a German economic theorist, can… be nothing other than a German policy and a German standard.... </a:t>
            </a:r>
          </a:p>
          <a:p>
            <a:pPr lvl="1" marL="443676" indent="-199201" defTabSz="502920">
              <a:spcBef>
                <a:spcPts val="400"/>
              </a:spcBef>
              <a:defRPr sz="1320">
                <a:uFill>
                  <a:solidFill>
                    <a:srgbClr val="000000"/>
                  </a:solidFill>
                </a:uFill>
                <a:latin typeface="Calibri"/>
                <a:ea typeface="Calibri"/>
                <a:cs typeface="Calibri"/>
                <a:sym typeface="Calibri"/>
              </a:defRPr>
            </a:pPr>
            <a:r>
              <a:t>"Our successors will... hold us responsible... for the amount of elbow-room we conquer....  The science of political economy is... a servant of... the lasting political-power interests of... our nation's power, and the vehicle of that power, the German national state…”</a:t>
            </a:r>
          </a:p>
        </p:txBody>
      </p:sp>
      <p:pic>
        <p:nvPicPr>
          <p:cNvPr id="356" name="Sprachen_Deutsches_Reich_1900_-_German_Empire_-_Wikipedia.png" descr="Sprachen_Deutsches_Reich_1900_-_German_Empire_-_Wikipedia.png"/>
          <p:cNvPicPr>
            <a:picLocks noChangeAspect="1"/>
          </p:cNvPicPr>
          <p:nvPr/>
        </p:nvPicPr>
        <p:blipFill>
          <a:blip r:embed="rId2">
            <a:extLst/>
          </a:blip>
          <a:stretch>
            <a:fillRect/>
          </a:stretch>
        </p:blipFill>
        <p:spPr>
          <a:xfrm>
            <a:off x="4256096" y="1094171"/>
            <a:ext cx="4435451" cy="3960437"/>
          </a:xfrm>
          <a:prstGeom prst="rect">
            <a:avLst/>
          </a:prstGeom>
          <a:ln w="12700">
            <a:miter lim="400000"/>
          </a:ln>
        </p:spPr>
      </p:pic>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 name="Erich von Manstein"/>
          <p:cNvSpPr txBox="1"/>
          <p:nvPr>
            <p:ph type="title" idx="4294967295"/>
          </p:nvPr>
        </p:nvSpPr>
        <p:spPr>
          <a:xfrm>
            <a:off x="457199" y="-1"/>
            <a:ext cx="8234348" cy="1094173"/>
          </a:xfrm>
          <a:prstGeom prst="rect">
            <a:avLst/>
          </a:prstGeom>
        </p:spPr>
        <p:txBody>
          <a:bodyPr lIns="50800" tIns="50800" rIns="50800" bIns="50800"/>
          <a:lstStyle>
            <a:lvl1pPr defTabSz="410765">
              <a:defRPr>
                <a:solidFill>
                  <a:srgbClr val="000080"/>
                </a:solidFill>
              </a:defRPr>
            </a:lvl1pPr>
          </a:lstStyle>
          <a:p>
            <a:pPr/>
            <a:r>
              <a:t>Erich von Manstein</a:t>
            </a:r>
          </a:p>
        </p:txBody>
      </p:sp>
      <p:sp>
        <p:nvSpPr>
          <p:cNvPr id="359" name="von Manstein…"/>
          <p:cNvSpPr txBox="1"/>
          <p:nvPr>
            <p:ph type="body" sz="quarter" idx="4294967295"/>
          </p:nvPr>
        </p:nvSpPr>
        <p:spPr>
          <a:xfrm>
            <a:off x="457199" y="1094171"/>
            <a:ext cx="4079961" cy="2110485"/>
          </a:xfrm>
          <a:prstGeom prst="rect">
            <a:avLst/>
          </a:prstGeom>
        </p:spPr>
        <p:txBody>
          <a:bodyPr lIns="50800" tIns="50800" rIns="50800" bIns="50800" anchor="t"/>
          <a:lstStyle/>
          <a:p>
            <a:pPr marL="362185" indent="-362185" defTabSz="914400">
              <a:spcBef>
                <a:spcPts val="800"/>
              </a:spcBef>
              <a:defRPr>
                <a:uFill>
                  <a:solidFill>
                    <a:srgbClr val="000000"/>
                  </a:solidFill>
                </a:uFill>
                <a:latin typeface="Calibri"/>
                <a:ea typeface="Calibri"/>
                <a:cs typeface="Calibri"/>
                <a:sym typeface="Calibri"/>
              </a:defRPr>
            </a:pPr>
            <a:r>
              <a:t>von Manstein</a:t>
            </a:r>
          </a:p>
          <a:p>
            <a:pPr marL="362185" indent="-362185" defTabSz="914400">
              <a:spcBef>
                <a:spcPts val="800"/>
              </a:spcBef>
              <a:defRPr>
                <a:uFill>
                  <a:solidFill>
                    <a:srgbClr val="000000"/>
                  </a:solidFill>
                </a:uFill>
                <a:latin typeface="Calibri"/>
                <a:ea typeface="Calibri"/>
                <a:cs typeface="Calibri"/>
                <a:sym typeface="Calibri"/>
              </a:defRPr>
            </a:pPr>
            <a:r>
              <a:t>von Lewinsky</a:t>
            </a:r>
          </a:p>
          <a:p>
            <a:pPr marL="362185" indent="-362185" defTabSz="914400">
              <a:spcBef>
                <a:spcPts val="800"/>
              </a:spcBef>
              <a:defRPr>
                <a:uFill>
                  <a:solidFill>
                    <a:srgbClr val="000000"/>
                  </a:solidFill>
                </a:uFill>
                <a:latin typeface="Calibri"/>
                <a:ea typeface="Calibri"/>
                <a:cs typeface="Calibri"/>
                <a:sym typeface="Calibri"/>
              </a:defRPr>
            </a:pPr>
            <a:r>
              <a:t>Lewinski</a:t>
            </a:r>
          </a:p>
          <a:p>
            <a:pPr marL="362185" indent="-362185" defTabSz="914400">
              <a:spcBef>
                <a:spcPts val="800"/>
              </a:spcBef>
              <a:defRPr>
                <a:uFill>
                  <a:solidFill>
                    <a:srgbClr val="000000"/>
                  </a:solidFill>
                </a:uFill>
                <a:latin typeface="Calibri"/>
                <a:ea typeface="Calibri"/>
                <a:cs typeface="Calibri"/>
                <a:sym typeface="Calibri"/>
              </a:defRPr>
            </a:pPr>
            <a:r>
              <a:t>Levi</a:t>
            </a:r>
          </a:p>
        </p:txBody>
      </p:sp>
      <p:pic>
        <p:nvPicPr>
          <p:cNvPr id="360" name="Google_Image_Result_for_https___upload_wikimedia_org_wikipedia_commons_3_30_Bundesarchiv_Bild_183-H01758__Erich_v__Manstein_jpg.png" descr="Google_Image_Result_for_https___upload_wikimedia_org_wikipedia_commons_3_30_Bundesarchiv_Bild_183-H01758__Erich_v__Manstein_jpg.png"/>
          <p:cNvPicPr>
            <a:picLocks noChangeAspect="1"/>
          </p:cNvPicPr>
          <p:nvPr/>
        </p:nvPicPr>
        <p:blipFill>
          <a:blip r:embed="rId2">
            <a:extLst/>
          </a:blip>
          <a:stretch>
            <a:fillRect/>
          </a:stretch>
        </p:blipFill>
        <p:spPr>
          <a:xfrm>
            <a:off x="4537159" y="1094171"/>
            <a:ext cx="4154388" cy="5244063"/>
          </a:xfrm>
          <a:prstGeom prst="rect">
            <a:avLst/>
          </a:prstGeom>
          <a:ln w="12700">
            <a:miter lim="400000"/>
          </a:ln>
        </p:spPr>
      </p:pic>
      <p:pic>
        <p:nvPicPr>
          <p:cNvPr id="361" name="sichelschnitt_-_Google_Search.png" descr="sichelschnitt_-_Google_Search.png"/>
          <p:cNvPicPr>
            <a:picLocks noChangeAspect="1"/>
          </p:cNvPicPr>
          <p:nvPr/>
        </p:nvPicPr>
        <p:blipFill>
          <a:blip r:embed="rId3">
            <a:extLst/>
          </a:blip>
          <a:stretch>
            <a:fillRect/>
          </a:stretch>
        </p:blipFill>
        <p:spPr>
          <a:xfrm>
            <a:off x="457199" y="3204656"/>
            <a:ext cx="4079961" cy="3133578"/>
          </a:xfrm>
          <a:prstGeom prst="rect">
            <a:avLst/>
          </a:prstGeom>
          <a:ln w="12700">
            <a:miter lim="400000"/>
          </a:ln>
        </p:spPr>
      </p:pic>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3" name="“We Offered 4, the Navy Demanded 6…"/>
          <p:cNvSpPr txBox="1"/>
          <p:nvPr>
            <p:ph type="title" idx="4294967295"/>
          </p:nvPr>
        </p:nvSpPr>
        <p:spPr>
          <a:xfrm>
            <a:off x="457199" y="-1"/>
            <a:ext cx="8234348" cy="1094173"/>
          </a:xfrm>
          <a:prstGeom prst="rect">
            <a:avLst/>
          </a:prstGeom>
        </p:spPr>
        <p:txBody>
          <a:bodyPr lIns="50800" tIns="50800" rIns="50800" bIns="50800"/>
          <a:lstStyle>
            <a:lvl1pPr defTabSz="250567">
              <a:defRPr sz="3416">
                <a:solidFill>
                  <a:srgbClr val="000080"/>
                </a:solidFill>
              </a:defRPr>
            </a:lvl1pPr>
          </a:lstStyle>
          <a:p>
            <a:pPr/>
            <a:r>
              <a:t>“We Offered 4, the Navy Demanded 6…</a:t>
            </a:r>
          </a:p>
        </p:txBody>
      </p:sp>
      <p:sp>
        <p:nvSpPr>
          <p:cNvPr id="364" name="…and we compromised on 8…”…"/>
          <p:cNvSpPr txBox="1"/>
          <p:nvPr>
            <p:ph type="body" sz="half" idx="4294967295"/>
          </p:nvPr>
        </p:nvSpPr>
        <p:spPr>
          <a:xfrm>
            <a:off x="457199" y="1094171"/>
            <a:ext cx="4714676" cy="5244063"/>
          </a:xfrm>
          <a:prstGeom prst="rect">
            <a:avLst/>
          </a:prstGeom>
        </p:spPr>
        <p:txBody>
          <a:bodyPr lIns="50800" tIns="50800" rIns="50800" bIns="50800" anchor="t"/>
          <a:lstStyle/>
          <a:p>
            <a:pPr marL="358563" indent="-358563" defTabSz="905255">
              <a:spcBef>
                <a:spcPts val="800"/>
              </a:spcBef>
              <a:defRPr sz="2376">
                <a:uFill>
                  <a:solidFill>
                    <a:srgbClr val="000000"/>
                  </a:solidFill>
                </a:uFill>
                <a:latin typeface="Calibri"/>
                <a:ea typeface="Calibri"/>
                <a:cs typeface="Calibri"/>
                <a:sym typeface="Calibri"/>
              </a:defRPr>
            </a:pPr>
            <a:r>
              <a:t>…and we compromised on 8…”</a:t>
            </a:r>
          </a:p>
          <a:p>
            <a:pPr marL="358563" indent="-358563" defTabSz="905255">
              <a:spcBef>
                <a:spcPts val="800"/>
              </a:spcBef>
              <a:defRPr sz="2376">
                <a:uFill>
                  <a:solidFill>
                    <a:srgbClr val="000000"/>
                  </a:solidFill>
                </a:uFill>
                <a:latin typeface="Calibri"/>
                <a:ea typeface="Calibri"/>
                <a:cs typeface="Calibri"/>
                <a:sym typeface="Calibri"/>
              </a:defRPr>
            </a:pPr>
            <a:r>
              <a:t>French politics welcomes a rematch…</a:t>
            </a:r>
          </a:p>
          <a:p>
            <a:pPr marL="358563" indent="-358563" defTabSz="905255">
              <a:spcBef>
                <a:spcPts val="800"/>
              </a:spcBef>
              <a:defRPr sz="2376">
                <a:uFill>
                  <a:solidFill>
                    <a:srgbClr val="000000"/>
                  </a:solidFill>
                </a:uFill>
                <a:latin typeface="Calibri"/>
                <a:ea typeface="Calibri"/>
                <a:cs typeface="Calibri"/>
                <a:sym typeface="Calibri"/>
              </a:defRPr>
            </a:pPr>
            <a:r>
              <a:t>Germany wants its place in the sun…</a:t>
            </a:r>
          </a:p>
          <a:p>
            <a:pPr marL="358563" indent="-358563" defTabSz="905255">
              <a:spcBef>
                <a:spcPts val="800"/>
              </a:spcBef>
              <a:defRPr sz="2376">
                <a:uFill>
                  <a:solidFill>
                    <a:srgbClr val="000000"/>
                  </a:solidFill>
                </a:uFill>
                <a:latin typeface="Calibri"/>
                <a:ea typeface="Calibri"/>
                <a:cs typeface="Calibri"/>
                <a:sym typeface="Calibri"/>
              </a:defRPr>
            </a:pPr>
            <a:r>
              <a:t>the German battlefleet to command “respect”</a:t>
            </a:r>
          </a:p>
          <a:p>
            <a:pPr marL="358563" indent="-358563" defTabSz="905255">
              <a:spcBef>
                <a:spcPts val="800"/>
              </a:spcBef>
              <a:defRPr sz="2376">
                <a:uFill>
                  <a:solidFill>
                    <a:srgbClr val="000000"/>
                  </a:solidFill>
                </a:uFill>
                <a:latin typeface="Calibri"/>
                <a:ea typeface="Calibri"/>
                <a:cs typeface="Calibri"/>
                <a:sym typeface="Calibri"/>
              </a:defRPr>
            </a:pPr>
            <a:r>
              <a:t>Russia seeks a short victorious war</a:t>
            </a:r>
          </a:p>
          <a:p>
            <a:pPr marL="358563" indent="-358563" defTabSz="905255">
              <a:spcBef>
                <a:spcPts val="800"/>
              </a:spcBef>
              <a:defRPr sz="2376">
                <a:uFill>
                  <a:solidFill>
                    <a:srgbClr val="000000"/>
                  </a:solidFill>
                </a:uFill>
                <a:latin typeface="Calibri"/>
                <a:ea typeface="Calibri"/>
                <a:cs typeface="Calibri"/>
                <a:sym typeface="Calibri"/>
              </a:defRPr>
            </a:pPr>
            <a:r>
              <a:t>Austria-Hungary wants to repel Balkan nationalism</a:t>
            </a:r>
          </a:p>
          <a:p>
            <a:pPr marL="358563" indent="-358563" defTabSz="905255">
              <a:spcBef>
                <a:spcPts val="800"/>
              </a:spcBef>
              <a:defRPr sz="2376">
                <a:uFill>
                  <a:solidFill>
                    <a:srgbClr val="000000"/>
                  </a:solidFill>
                </a:uFill>
                <a:latin typeface="Calibri"/>
                <a:ea typeface="Calibri"/>
                <a:cs typeface="Calibri"/>
                <a:sym typeface="Calibri"/>
              </a:defRPr>
            </a:pPr>
            <a:r>
              <a:t>Busying giddy minds with foreign quarrels?</a:t>
            </a:r>
          </a:p>
        </p:txBody>
      </p:sp>
      <p:pic>
        <p:nvPicPr>
          <p:cNvPr id="365" name="battleship_queen_elizabeth_-_Google_Search.png" descr="battleship_queen_elizabeth_-_Google_Search.png"/>
          <p:cNvPicPr>
            <a:picLocks noChangeAspect="1"/>
          </p:cNvPicPr>
          <p:nvPr/>
        </p:nvPicPr>
        <p:blipFill>
          <a:blip r:embed="rId2">
            <a:extLst/>
          </a:blip>
          <a:stretch>
            <a:fillRect/>
          </a:stretch>
        </p:blipFill>
        <p:spPr>
          <a:xfrm>
            <a:off x="5171874" y="1094171"/>
            <a:ext cx="3519673" cy="5310027"/>
          </a:xfrm>
          <a:prstGeom prst="rect">
            <a:avLst/>
          </a:prstGeom>
          <a:ln w="12700">
            <a:miter lim="400000"/>
          </a:ln>
        </p:spPr>
      </p:pic>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7" name="The Catastrophe of World War I: Origins"/>
          <p:cNvSpPr txBox="1"/>
          <p:nvPr>
            <p:ph type="title" idx="4294967295"/>
          </p:nvPr>
        </p:nvSpPr>
        <p:spPr>
          <a:xfrm>
            <a:off x="457199" y="-1"/>
            <a:ext cx="8228391" cy="1156080"/>
          </a:xfrm>
          <a:prstGeom prst="rect">
            <a:avLst/>
          </a:prstGeom>
        </p:spPr>
        <p:txBody>
          <a:bodyPr lIns="50800" tIns="50800" rIns="50800" bIns="50800"/>
          <a:lstStyle>
            <a:lvl1pPr marL="27384" indent="-27384" defTabSz="630936">
              <a:defRPr sz="3864">
                <a:solidFill>
                  <a:srgbClr val="000080"/>
                </a:solidFill>
                <a:uFill>
                  <a:solidFill>
                    <a:srgbClr val="000000"/>
                  </a:solidFill>
                </a:uFill>
                <a:latin typeface="Calibri"/>
                <a:ea typeface="Calibri"/>
                <a:cs typeface="Calibri"/>
                <a:sym typeface="Calibri"/>
              </a:defRPr>
            </a:lvl1pPr>
          </a:lstStyle>
          <a:p>
            <a:pPr/>
            <a:r>
              <a:t>The Catastrophe of World War I: Origins</a:t>
            </a:r>
          </a:p>
        </p:txBody>
      </p:sp>
      <p:sp>
        <p:nvSpPr>
          <p:cNvPr id="368" name="In the summer of 1914 the empires of Russia and Austria-Hungary are skirmishing diplomatically and threatening each other militarily about the latest Balkan crisis…"/>
          <p:cNvSpPr txBox="1"/>
          <p:nvPr>
            <p:ph type="body" sz="half" idx="4294967295"/>
          </p:nvPr>
        </p:nvSpPr>
        <p:spPr>
          <a:xfrm>
            <a:off x="679141" y="1156078"/>
            <a:ext cx="4318309" cy="5111125"/>
          </a:xfrm>
          <a:prstGeom prst="rect">
            <a:avLst/>
          </a:prstGeom>
        </p:spPr>
        <p:txBody>
          <a:bodyPr lIns="50800" tIns="50800" rIns="50800" bIns="50800" anchor="t"/>
          <a:lstStyle/>
          <a:p>
            <a:pPr marL="289748" indent="-289748" defTabSz="731520">
              <a:spcBef>
                <a:spcPts val="600"/>
              </a:spcBef>
              <a:defRPr sz="1920">
                <a:uFill>
                  <a:solidFill>
                    <a:srgbClr val="000000"/>
                  </a:solidFill>
                </a:uFill>
                <a:latin typeface="Calibri"/>
                <a:ea typeface="Calibri"/>
                <a:cs typeface="Calibri"/>
                <a:sym typeface="Calibri"/>
              </a:defRPr>
            </a:pPr>
            <a:r>
              <a:t>In the summer of 1914 the empires of Russia and Austria-Hungary are skirmishing diplomatically and threatening each other militarily about the latest Balkan crisis</a:t>
            </a:r>
          </a:p>
          <a:p>
            <a:pPr lvl="1" marL="645348" indent="-289748" defTabSz="731520">
              <a:spcBef>
                <a:spcPts val="600"/>
              </a:spcBef>
              <a:defRPr sz="1920">
                <a:uFill>
                  <a:solidFill>
                    <a:srgbClr val="000000"/>
                  </a:solidFill>
                </a:uFill>
                <a:latin typeface="Calibri"/>
                <a:ea typeface="Calibri"/>
                <a:cs typeface="Calibri"/>
                <a:sym typeface="Calibri"/>
              </a:defRPr>
            </a:pPr>
            <a:r>
              <a:t>Began when in the summer of 1914 the Archduke Franz Ferdinand and his wife Sophie were assassinated in Sarajevo</a:t>
            </a:r>
          </a:p>
          <a:p>
            <a:pPr lvl="1" marL="645348" indent="-289748" defTabSz="731520">
              <a:spcBef>
                <a:spcPts val="600"/>
              </a:spcBef>
              <a:defRPr sz="1920">
                <a:uFill>
                  <a:solidFill>
                    <a:srgbClr val="000000"/>
                  </a:solidFill>
                </a:uFill>
                <a:latin typeface="Calibri"/>
                <a:ea typeface="Calibri"/>
                <a:cs typeface="Calibri"/>
                <a:sym typeface="Calibri"/>
              </a:defRPr>
            </a:pPr>
            <a:r>
              <a:t>By terrorists with very close links to the intelligence service of the Kingdom of Serbia</a:t>
            </a:r>
          </a:p>
          <a:p>
            <a:pPr lvl="1" marL="645348" indent="-289748" defTabSz="731520">
              <a:spcBef>
                <a:spcPts val="600"/>
              </a:spcBef>
              <a:defRPr sz="1920">
                <a:uFill>
                  <a:solidFill>
                    <a:srgbClr val="000000"/>
                  </a:solidFill>
                </a:uFill>
                <a:latin typeface="Calibri"/>
                <a:ea typeface="Calibri"/>
                <a:cs typeface="Calibri"/>
                <a:sym typeface="Calibri"/>
              </a:defRPr>
            </a:pPr>
            <a:r>
              <a:t>What would Austria’s response be?</a:t>
            </a:r>
          </a:p>
          <a:p>
            <a:pPr marL="289748" indent="-289748" defTabSz="731520">
              <a:spcBef>
                <a:spcPts val="600"/>
              </a:spcBef>
              <a:defRPr sz="1920">
                <a:uFill>
                  <a:solidFill>
                    <a:srgbClr val="000000"/>
                  </a:solidFill>
                </a:uFill>
                <a:latin typeface="Calibri"/>
                <a:ea typeface="Calibri"/>
                <a:cs typeface="Calibri"/>
                <a:sym typeface="Calibri"/>
              </a:defRPr>
            </a:pPr>
            <a:r>
              <a:t>And then Germany attacks Belgium</a:t>
            </a:r>
          </a:p>
          <a:p>
            <a:pPr marL="289748" indent="-289748" defTabSz="731520">
              <a:spcBef>
                <a:spcPts val="600"/>
              </a:spcBef>
              <a:defRPr sz="1920">
                <a:uFill>
                  <a:solidFill>
                    <a:srgbClr val="000000"/>
                  </a:solidFill>
                </a:uFill>
                <a:latin typeface="Calibri"/>
                <a:ea typeface="Calibri"/>
                <a:cs typeface="Calibri"/>
                <a:sym typeface="Calibri"/>
              </a:defRPr>
            </a:pPr>
            <a:r>
              <a:t>And then Australia attacks Turkey</a:t>
            </a:r>
          </a:p>
        </p:txBody>
      </p:sp>
      <p:pic>
        <p:nvPicPr>
          <p:cNvPr id="369" name="World_War_I_Fast_Facts_-_CNN_com.png" descr="World_War_I_Fast_Facts_-_CNN_com.png"/>
          <p:cNvPicPr>
            <a:picLocks noChangeAspect="1"/>
          </p:cNvPicPr>
          <p:nvPr/>
        </p:nvPicPr>
        <p:blipFill>
          <a:blip r:embed="rId2">
            <a:extLst/>
          </a:blip>
          <a:stretch>
            <a:fillRect/>
          </a:stretch>
        </p:blipFill>
        <p:spPr>
          <a:xfrm>
            <a:off x="4997449" y="1156078"/>
            <a:ext cx="3688141" cy="5111125"/>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82" name="On to Chapter 3: Globalizing the World, 1870-1914 (&amp; Eichengreen, 1&amp;2):…"/>
          <p:cNvSpPr txBox="1"/>
          <p:nvPr>
            <p:ph type="body" idx="4294967295"/>
          </p:nvPr>
        </p:nvSpPr>
        <p:spPr>
          <a:xfrm>
            <a:off x="277663" y="1267121"/>
            <a:ext cx="8572501" cy="527826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In Eichengreen’s view, if World War I had somehow been avoided, would the global gold standard have remained stable in the 1920s and 1930s?</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There are no guarantees, but probably yes.</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There are no guarantees, but probably no.</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Certainly not!</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Certainly yes—unless several North Atlantic economies experienced a socialist revolution</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The Catastrophe of World War I: Causes"/>
          <p:cNvSpPr txBox="1"/>
          <p:nvPr>
            <p:ph type="title" idx="4294967295"/>
          </p:nvPr>
        </p:nvSpPr>
        <p:spPr>
          <a:xfrm>
            <a:off x="457199" y="-1"/>
            <a:ext cx="8228391" cy="1156080"/>
          </a:xfrm>
          <a:prstGeom prst="rect">
            <a:avLst/>
          </a:prstGeom>
        </p:spPr>
        <p:txBody>
          <a:bodyPr lIns="50800" tIns="50800" rIns="50800" bIns="50800"/>
          <a:lstStyle>
            <a:lvl1pPr marL="27384" indent="-27384" defTabSz="630936">
              <a:defRPr sz="3864">
                <a:solidFill>
                  <a:srgbClr val="000080"/>
                </a:solidFill>
                <a:uFill>
                  <a:solidFill>
                    <a:srgbClr val="000000"/>
                  </a:solidFill>
                </a:uFill>
                <a:latin typeface="Calibri"/>
                <a:ea typeface="Calibri"/>
                <a:cs typeface="Calibri"/>
                <a:sym typeface="Calibri"/>
              </a:defRPr>
            </a:lvl1pPr>
          </a:lstStyle>
          <a:p>
            <a:pPr/>
            <a:r>
              <a:t>The Catastrophe of World War I: Causes</a:t>
            </a:r>
          </a:p>
        </p:txBody>
      </p:sp>
      <p:sp>
        <p:nvSpPr>
          <p:cNvPr id="372" name="Why?: “If there is a war, let it come now…”…"/>
          <p:cNvSpPr txBox="1"/>
          <p:nvPr>
            <p:ph type="body" sz="half" idx="4294967295"/>
          </p:nvPr>
        </p:nvSpPr>
        <p:spPr>
          <a:xfrm>
            <a:off x="679141" y="1156078"/>
            <a:ext cx="4318309" cy="5111125"/>
          </a:xfrm>
          <a:prstGeom prst="rect">
            <a:avLst/>
          </a:prstGeom>
        </p:spPr>
        <p:txBody>
          <a:bodyPr lIns="50800" tIns="50800" rIns="50800" bIns="50800" anchor="t"/>
          <a:lstStyle/>
          <a:p>
            <a:pPr marL="289748" indent="-289748" defTabSz="731520">
              <a:spcBef>
                <a:spcPts val="600"/>
              </a:spcBef>
              <a:defRPr sz="1920">
                <a:uFill>
                  <a:solidFill>
                    <a:srgbClr val="000000"/>
                  </a:solidFill>
                </a:uFill>
                <a:latin typeface="Calibri"/>
                <a:ea typeface="Calibri"/>
                <a:cs typeface="Calibri"/>
                <a:sym typeface="Calibri"/>
              </a:defRPr>
            </a:pPr>
            <a:r>
              <a:t>Why?: “If there is a war, let it come now…”</a:t>
            </a:r>
          </a:p>
          <a:p>
            <a:pPr lvl="1" marL="645348" indent="-289748" defTabSz="731520">
              <a:spcBef>
                <a:spcPts val="600"/>
              </a:spcBef>
              <a:defRPr sz="1920">
                <a:uFill>
                  <a:solidFill>
                    <a:srgbClr val="000000"/>
                  </a:solidFill>
                </a:uFill>
                <a:latin typeface="Calibri"/>
                <a:ea typeface="Calibri"/>
                <a:cs typeface="Calibri"/>
                <a:sym typeface="Calibri"/>
              </a:defRPr>
            </a:pPr>
            <a:r>
              <a:t>Russia thought it would have to fight Germany </a:t>
            </a:r>
            <a:r>
              <a:rPr i="1"/>
              <a:t>someday</a:t>
            </a:r>
            <a:r>
              <a:t>, and might as well while France was interested…</a:t>
            </a:r>
          </a:p>
          <a:p>
            <a:pPr lvl="1" marL="645348" indent="-289748" defTabSz="731520">
              <a:spcBef>
                <a:spcPts val="600"/>
              </a:spcBef>
              <a:defRPr sz="1920">
                <a:uFill>
                  <a:solidFill>
                    <a:srgbClr val="000000"/>
                  </a:solidFill>
                </a:uFill>
                <a:latin typeface="Calibri"/>
                <a:ea typeface="Calibri"/>
                <a:cs typeface="Calibri"/>
                <a:sym typeface="Calibri"/>
              </a:defRPr>
            </a:pPr>
            <a:r>
              <a:t>Austria, France, Britain (as a result of the German battle fleet) the same</a:t>
            </a:r>
          </a:p>
          <a:p>
            <a:pPr marL="289748" indent="-289748" defTabSz="731520">
              <a:spcBef>
                <a:spcPts val="600"/>
              </a:spcBef>
              <a:defRPr sz="1920">
                <a:uFill>
                  <a:solidFill>
                    <a:srgbClr val="000000"/>
                  </a:solidFill>
                </a:uFill>
                <a:latin typeface="Calibri"/>
                <a:ea typeface="Calibri"/>
                <a:cs typeface="Calibri"/>
                <a:sym typeface="Calibri"/>
              </a:defRPr>
            </a:pPr>
            <a:r>
              <a:t>“Busy giddy minds with foreign quarrels…”</a:t>
            </a:r>
          </a:p>
          <a:p>
            <a:pPr marL="289748" indent="-289748" defTabSz="731520">
              <a:spcBef>
                <a:spcPts val="600"/>
              </a:spcBef>
              <a:defRPr sz="1920">
                <a:uFill>
                  <a:solidFill>
                    <a:srgbClr val="000000"/>
                  </a:solidFill>
                </a:uFill>
                <a:latin typeface="Calibri"/>
                <a:ea typeface="Calibri"/>
                <a:cs typeface="Calibri"/>
                <a:sym typeface="Calibri"/>
              </a:defRPr>
            </a:pPr>
            <a:r>
              <a:t>A wiser man: Otto von Bismarck:</a:t>
            </a:r>
          </a:p>
          <a:p>
            <a:pPr lvl="1" marL="645348" indent="-289748" defTabSz="731520">
              <a:spcBef>
                <a:spcPts val="600"/>
              </a:spcBef>
              <a:defRPr sz="1920">
                <a:uFill>
                  <a:solidFill>
                    <a:srgbClr val="000000"/>
                  </a:solidFill>
                </a:uFill>
                <a:latin typeface="Calibri"/>
                <a:ea typeface="Calibri"/>
                <a:cs typeface="Calibri"/>
                <a:sym typeface="Calibri"/>
              </a:defRPr>
            </a:pPr>
            <a:r>
              <a:t>“There is nothing in the Balkans worth the bones of a single Pomeranian grenadier…”</a:t>
            </a:r>
          </a:p>
        </p:txBody>
      </p:sp>
      <p:pic>
        <p:nvPicPr>
          <p:cNvPr id="373" name="World_War_I_Fast_Facts_-_CNN_com.png" descr="World_War_I_Fast_Facts_-_CNN_com.png"/>
          <p:cNvPicPr>
            <a:picLocks noChangeAspect="1"/>
          </p:cNvPicPr>
          <p:nvPr/>
        </p:nvPicPr>
        <p:blipFill>
          <a:blip r:embed="rId2">
            <a:extLst/>
          </a:blip>
          <a:stretch>
            <a:fillRect/>
          </a:stretch>
        </p:blipFill>
        <p:spPr>
          <a:xfrm>
            <a:off x="4997449" y="1156078"/>
            <a:ext cx="3688141" cy="5111125"/>
          </a:xfrm>
          <a:prstGeom prst="rect">
            <a:avLst/>
          </a:prstGeom>
          <a:ln w="12700">
            <a:miter lim="400000"/>
          </a:ln>
        </p:spPr>
      </p:pic>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5" name="The Catastrophe of World War I: Conduct"/>
          <p:cNvSpPr txBox="1"/>
          <p:nvPr>
            <p:ph type="title" idx="4294967295"/>
          </p:nvPr>
        </p:nvSpPr>
        <p:spPr>
          <a:xfrm>
            <a:off x="457199" y="-1"/>
            <a:ext cx="8228391" cy="1156080"/>
          </a:xfrm>
          <a:prstGeom prst="rect">
            <a:avLst/>
          </a:prstGeom>
        </p:spPr>
        <p:txBody>
          <a:bodyPr lIns="50800" tIns="50800" rIns="50800" bIns="50800"/>
          <a:lstStyle>
            <a:lvl1pPr marL="26590" indent="-26590" defTabSz="612648">
              <a:defRPr sz="3752">
                <a:solidFill>
                  <a:srgbClr val="000080"/>
                </a:solidFill>
                <a:uFill>
                  <a:solidFill>
                    <a:srgbClr val="000000"/>
                  </a:solidFill>
                </a:uFill>
                <a:latin typeface="Calibri"/>
                <a:ea typeface="Calibri"/>
                <a:cs typeface="Calibri"/>
                <a:sym typeface="Calibri"/>
              </a:defRPr>
            </a:lvl1pPr>
          </a:lstStyle>
          <a:p>
            <a:pPr/>
            <a:r>
              <a:t>The Catastrophe of World War I: Conduct</a:t>
            </a:r>
          </a:p>
        </p:txBody>
      </p:sp>
      <p:sp>
        <p:nvSpPr>
          <p:cNvPr id="376" name="The machine gun and the artillery piece—and barbed wire…"/>
          <p:cNvSpPr txBox="1"/>
          <p:nvPr>
            <p:ph type="body" sz="half" idx="4294967295"/>
          </p:nvPr>
        </p:nvSpPr>
        <p:spPr>
          <a:xfrm>
            <a:off x="679141" y="1156078"/>
            <a:ext cx="4318309" cy="5111125"/>
          </a:xfrm>
          <a:prstGeom prst="rect">
            <a:avLst/>
          </a:prstGeom>
        </p:spPr>
        <p:txBody>
          <a:bodyPr lIns="50800" tIns="50800" rIns="50800" bIns="50800" anchor="t"/>
          <a:lstStyle/>
          <a:p>
            <a:pPr marL="340454" indent="-340454" defTabSz="859536">
              <a:spcBef>
                <a:spcPts val="700"/>
              </a:spcBef>
              <a:defRPr sz="2256">
                <a:uFill>
                  <a:solidFill>
                    <a:srgbClr val="000000"/>
                  </a:solidFill>
                </a:uFill>
                <a:latin typeface="Calibri"/>
                <a:ea typeface="Calibri"/>
                <a:cs typeface="Calibri"/>
                <a:sym typeface="Calibri"/>
              </a:defRPr>
            </a:pPr>
            <a:r>
              <a:t>The machine gun and the artillery piece—and barbed wire</a:t>
            </a:r>
          </a:p>
          <a:p>
            <a:pPr marL="340454" indent="-340454" defTabSz="859536">
              <a:spcBef>
                <a:spcPts val="700"/>
              </a:spcBef>
              <a:defRPr sz="2256">
                <a:uFill>
                  <a:solidFill>
                    <a:srgbClr val="000000"/>
                  </a:solidFill>
                </a:uFill>
                <a:latin typeface="Calibri"/>
                <a:ea typeface="Calibri"/>
                <a:cs typeface="Calibri"/>
                <a:sym typeface="Calibri"/>
              </a:defRPr>
            </a:pPr>
            <a:r>
              <a:t>The trench line</a:t>
            </a:r>
          </a:p>
          <a:p>
            <a:pPr marL="340454" indent="-340454" defTabSz="859536">
              <a:spcBef>
                <a:spcPts val="700"/>
              </a:spcBef>
              <a:defRPr sz="2256">
                <a:uFill>
                  <a:solidFill>
                    <a:srgbClr val="000000"/>
                  </a:solidFill>
                </a:uFill>
                <a:latin typeface="Calibri"/>
                <a:ea typeface="Calibri"/>
                <a:cs typeface="Calibri"/>
                <a:sym typeface="Calibri"/>
              </a:defRPr>
            </a:pPr>
            <a:r>
              <a:t>Attrition warfare</a:t>
            </a:r>
          </a:p>
          <a:p>
            <a:pPr lvl="1" marL="758284" indent="-340454" defTabSz="859536">
              <a:spcBef>
                <a:spcPts val="700"/>
              </a:spcBef>
              <a:defRPr sz="2256">
                <a:uFill>
                  <a:solidFill>
                    <a:srgbClr val="000000"/>
                  </a:solidFill>
                </a:uFill>
                <a:latin typeface="Calibri"/>
                <a:ea typeface="Calibri"/>
                <a:cs typeface="Calibri"/>
                <a:sym typeface="Calibri"/>
              </a:defRPr>
            </a:pPr>
            <a:r>
              <a:t>Tank and the monoplane…</a:t>
            </a:r>
          </a:p>
          <a:p>
            <a:pPr marL="340454" indent="-340454" defTabSz="859536">
              <a:spcBef>
                <a:spcPts val="700"/>
              </a:spcBef>
              <a:defRPr sz="2256">
                <a:uFill>
                  <a:solidFill>
                    <a:srgbClr val="000000"/>
                  </a:solidFill>
                </a:uFill>
                <a:latin typeface="Calibri"/>
                <a:ea typeface="Calibri"/>
                <a:cs typeface="Calibri"/>
                <a:sym typeface="Calibri"/>
              </a:defRPr>
            </a:pPr>
            <a:r>
              <a:t>The worst generals ever</a:t>
            </a:r>
          </a:p>
          <a:p>
            <a:pPr marL="340454" indent="-340454" defTabSz="859536">
              <a:spcBef>
                <a:spcPts val="700"/>
              </a:spcBef>
              <a:defRPr sz="2256">
                <a:uFill>
                  <a:solidFill>
                    <a:srgbClr val="000000"/>
                  </a:solidFill>
                </a:uFill>
                <a:latin typeface="Calibri"/>
                <a:ea typeface="Calibri"/>
                <a:cs typeface="Calibri"/>
                <a:sym typeface="Calibri"/>
              </a:defRPr>
            </a:pPr>
            <a:r>
              <a:t>Alternatives?</a:t>
            </a:r>
          </a:p>
          <a:p>
            <a:pPr lvl="1" marL="758284" indent="-340454" defTabSz="859536">
              <a:spcBef>
                <a:spcPts val="700"/>
              </a:spcBef>
              <a:defRPr sz="2256">
                <a:uFill>
                  <a:solidFill>
                    <a:srgbClr val="000000"/>
                  </a:solidFill>
                </a:uFill>
                <a:latin typeface="Calibri"/>
                <a:ea typeface="Calibri"/>
                <a:cs typeface="Calibri"/>
                <a:sym typeface="Calibri"/>
              </a:defRPr>
            </a:pPr>
            <a:r>
              <a:t>Outflank (Constantinople, Salonika)</a:t>
            </a:r>
          </a:p>
          <a:p>
            <a:pPr lvl="1" marL="758284" indent="-340454" defTabSz="859536">
              <a:spcBef>
                <a:spcPts val="700"/>
              </a:spcBef>
              <a:defRPr sz="2256">
                <a:uFill>
                  <a:solidFill>
                    <a:srgbClr val="000000"/>
                  </a:solidFill>
                </a:uFill>
                <a:latin typeface="Calibri"/>
                <a:ea typeface="Calibri"/>
                <a:cs typeface="Calibri"/>
                <a:sym typeface="Calibri"/>
              </a:defRPr>
            </a:pPr>
            <a:r>
              <a:t>Blockade</a:t>
            </a:r>
          </a:p>
          <a:p>
            <a:pPr lvl="2" marL="1176114" indent="-340454" defTabSz="859536">
              <a:spcBef>
                <a:spcPts val="700"/>
              </a:spcBef>
              <a:defRPr sz="2256">
                <a:uFill>
                  <a:solidFill>
                    <a:srgbClr val="000000"/>
                  </a:solidFill>
                </a:uFill>
                <a:latin typeface="Calibri"/>
                <a:ea typeface="Calibri"/>
                <a:cs typeface="Calibri"/>
                <a:sym typeface="Calibri"/>
              </a:defRPr>
            </a:pPr>
            <a:r>
              <a:t>The mystery of the German battle fleet</a:t>
            </a:r>
          </a:p>
        </p:txBody>
      </p:sp>
      <p:pic>
        <p:nvPicPr>
          <p:cNvPr id="377" name="World_War_I_Fast_Facts_-_CNN_com.png" descr="World_War_I_Fast_Facts_-_CNN_com.png"/>
          <p:cNvPicPr>
            <a:picLocks noChangeAspect="1"/>
          </p:cNvPicPr>
          <p:nvPr/>
        </p:nvPicPr>
        <p:blipFill>
          <a:blip r:embed="rId2">
            <a:extLst/>
          </a:blip>
          <a:stretch>
            <a:fillRect/>
          </a:stretch>
        </p:blipFill>
        <p:spPr>
          <a:xfrm>
            <a:off x="4997449" y="1156078"/>
            <a:ext cx="3688141" cy="5111125"/>
          </a:xfrm>
          <a:prstGeom prst="rect">
            <a:avLst/>
          </a:prstGeom>
          <a:ln w="12700">
            <a:miter lim="400000"/>
          </a:ln>
        </p:spPr>
      </p:pic>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9" name="How Did the Germans Lose?"/>
          <p:cNvSpPr txBox="1"/>
          <p:nvPr>
            <p:ph type="title" idx="4294967295"/>
          </p:nvPr>
        </p:nvSpPr>
        <p:spPr>
          <a:xfrm>
            <a:off x="457199" y="-1"/>
            <a:ext cx="8228391" cy="1156080"/>
          </a:xfrm>
          <a:prstGeom prst="rect">
            <a:avLst/>
          </a:prstGeom>
        </p:spPr>
        <p:txBody>
          <a:bodyPr lIns="50800" tIns="50800" rIns="50800" bIns="50800"/>
          <a:lstStyle>
            <a:lvl1pPr marL="38496" indent="-38496" defTabSz="886968">
              <a:defRPr sz="5432">
                <a:solidFill>
                  <a:srgbClr val="000080"/>
                </a:solidFill>
                <a:uFill>
                  <a:solidFill>
                    <a:srgbClr val="000000"/>
                  </a:solidFill>
                </a:uFill>
                <a:latin typeface="Calibri"/>
                <a:ea typeface="Calibri"/>
                <a:cs typeface="Calibri"/>
                <a:sym typeface="Calibri"/>
              </a:defRPr>
            </a:lvl1pPr>
          </a:lstStyle>
          <a:p>
            <a:pPr/>
            <a:r>
              <a:t>How Did the Germans Lose?</a:t>
            </a:r>
          </a:p>
        </p:txBody>
      </p:sp>
      <p:sp>
        <p:nvSpPr>
          <p:cNvPr id="380" name="Outproduced 3-1…"/>
          <p:cNvSpPr txBox="1"/>
          <p:nvPr>
            <p:ph type="body" sz="half" idx="4294967295"/>
          </p:nvPr>
        </p:nvSpPr>
        <p:spPr>
          <a:xfrm>
            <a:off x="679141" y="1156078"/>
            <a:ext cx="4318309" cy="5111125"/>
          </a:xfrm>
          <a:prstGeom prst="rect">
            <a:avLst/>
          </a:prstGeom>
        </p:spPr>
        <p:txBody>
          <a:bodyPr lIns="50800" tIns="50800" rIns="50800" bIns="50800" anchor="t"/>
          <a:lstStyle/>
          <a:p>
            <a:pPr marL="362185" indent="-362185" defTabSz="914400">
              <a:spcBef>
                <a:spcPts val="800"/>
              </a:spcBef>
              <a:defRPr>
                <a:uFill>
                  <a:solidFill>
                    <a:srgbClr val="000000"/>
                  </a:solidFill>
                </a:uFill>
                <a:latin typeface="Calibri"/>
                <a:ea typeface="Calibri"/>
                <a:cs typeface="Calibri"/>
                <a:sym typeface="Calibri"/>
              </a:defRPr>
            </a:pPr>
            <a:r>
              <a:t>Outproduced 3-1</a:t>
            </a:r>
          </a:p>
          <a:p>
            <a:pPr marL="362185" indent="-362185" defTabSz="914400">
              <a:spcBef>
                <a:spcPts val="800"/>
              </a:spcBef>
              <a:defRPr>
                <a:uFill>
                  <a:solidFill>
                    <a:srgbClr val="000000"/>
                  </a:solidFill>
                </a:uFill>
                <a:latin typeface="Calibri"/>
                <a:ea typeface="Calibri"/>
                <a:cs typeface="Calibri"/>
                <a:sym typeface="Calibri"/>
              </a:defRPr>
            </a:pPr>
            <a:r>
              <a:t>Short of raw materials</a:t>
            </a:r>
          </a:p>
          <a:p>
            <a:pPr lvl="1" marL="806685" indent="-362185" defTabSz="914400">
              <a:spcBef>
                <a:spcPts val="800"/>
              </a:spcBef>
              <a:defRPr>
                <a:uFill>
                  <a:solidFill>
                    <a:srgbClr val="000000"/>
                  </a:solidFill>
                </a:uFill>
                <a:latin typeface="Calibri"/>
                <a:ea typeface="Calibri"/>
                <a:cs typeface="Calibri"/>
                <a:sym typeface="Calibri"/>
              </a:defRPr>
            </a:pPr>
            <a:r>
              <a:t>And, ultimately, of food</a:t>
            </a:r>
          </a:p>
          <a:p>
            <a:pPr marL="362185" indent="-362185" defTabSz="914400">
              <a:spcBef>
                <a:spcPts val="800"/>
              </a:spcBef>
              <a:defRPr>
                <a:uFill>
                  <a:solidFill>
                    <a:srgbClr val="000000"/>
                  </a:solidFill>
                </a:uFill>
                <a:latin typeface="Calibri"/>
                <a:ea typeface="Calibri"/>
                <a:cs typeface="Calibri"/>
                <a:sym typeface="Calibri"/>
              </a:defRPr>
            </a:pPr>
            <a:r>
              <a:t>Tactical and operational success</a:t>
            </a:r>
          </a:p>
          <a:p>
            <a:pPr lvl="1" marL="806685" indent="-362185" defTabSz="914400">
              <a:spcBef>
                <a:spcPts val="800"/>
              </a:spcBef>
              <a:defRPr>
                <a:uFill>
                  <a:solidFill>
                    <a:srgbClr val="000000"/>
                  </a:solidFill>
                </a:uFill>
                <a:latin typeface="Calibri"/>
                <a:ea typeface="Calibri"/>
                <a:cs typeface="Calibri"/>
                <a:sym typeface="Calibri"/>
              </a:defRPr>
            </a:pPr>
            <a:r>
              <a:t>Prussia</a:t>
            </a:r>
          </a:p>
          <a:p>
            <a:pPr lvl="2" marL="1251185" indent="-362185" defTabSz="914400">
              <a:spcBef>
                <a:spcPts val="800"/>
              </a:spcBef>
              <a:defRPr>
                <a:uFill>
                  <a:solidFill>
                    <a:srgbClr val="000000"/>
                  </a:solidFill>
                </a:uFill>
                <a:latin typeface="Calibri"/>
                <a:ea typeface="Calibri"/>
                <a:cs typeface="Calibri"/>
                <a:sym typeface="Calibri"/>
              </a:defRPr>
            </a:pPr>
            <a:r>
              <a:t>Fehrbellin</a:t>
            </a:r>
          </a:p>
          <a:p>
            <a:pPr lvl="2" marL="1251185" indent="-362185" defTabSz="914400">
              <a:spcBef>
                <a:spcPts val="800"/>
              </a:spcBef>
              <a:defRPr>
                <a:uFill>
                  <a:solidFill>
                    <a:srgbClr val="000000"/>
                  </a:solidFill>
                </a:uFill>
                <a:latin typeface="Calibri"/>
                <a:ea typeface="Calibri"/>
                <a:cs typeface="Calibri"/>
                <a:sym typeface="Calibri"/>
              </a:defRPr>
            </a:pPr>
            <a:r>
              <a:t>Friedrich II “the Great”</a:t>
            </a:r>
          </a:p>
          <a:p>
            <a:pPr lvl="2" marL="1251185" indent="-362185" defTabSz="914400">
              <a:spcBef>
                <a:spcPts val="800"/>
              </a:spcBef>
              <a:defRPr>
                <a:uFill>
                  <a:solidFill>
                    <a:srgbClr val="000000"/>
                  </a:solidFill>
                </a:uFill>
                <a:latin typeface="Calibri"/>
                <a:ea typeface="Calibri"/>
                <a:cs typeface="Calibri"/>
                <a:sym typeface="Calibri"/>
              </a:defRPr>
            </a:pPr>
            <a:r>
              <a:t>Metternich the moronic</a:t>
            </a:r>
          </a:p>
          <a:p>
            <a:pPr marL="362185" indent="-362185" defTabSz="914400">
              <a:spcBef>
                <a:spcPts val="800"/>
              </a:spcBef>
              <a:defRPr>
                <a:uFill>
                  <a:solidFill>
                    <a:srgbClr val="000000"/>
                  </a:solidFill>
                </a:uFill>
                <a:latin typeface="Calibri"/>
                <a:ea typeface="Calibri"/>
                <a:cs typeface="Calibri"/>
                <a:sym typeface="Calibri"/>
              </a:defRPr>
            </a:pPr>
            <a:r>
              <a:t>Strategic, logistical, and grand-strategic catastrophe</a:t>
            </a:r>
          </a:p>
        </p:txBody>
      </p:sp>
      <p:pic>
        <p:nvPicPr>
          <p:cNvPr id="381" name="World_War_I_Fast_Facts_-_CNN_com.png" descr="World_War_I_Fast_Facts_-_CNN_com.png"/>
          <p:cNvPicPr>
            <a:picLocks noChangeAspect="1"/>
          </p:cNvPicPr>
          <p:nvPr/>
        </p:nvPicPr>
        <p:blipFill>
          <a:blip r:embed="rId2">
            <a:extLst/>
          </a:blip>
          <a:stretch>
            <a:fillRect/>
          </a:stretch>
        </p:blipFill>
        <p:spPr>
          <a:xfrm>
            <a:off x="4997449" y="1156078"/>
            <a:ext cx="3688141" cy="5111125"/>
          </a:xfrm>
          <a:prstGeom prst="rect">
            <a:avLst/>
          </a:prstGeom>
          <a:ln w="12700">
            <a:miter lim="400000"/>
          </a:ln>
        </p:spPr>
      </p:pic>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3" name="How Does the U.S. Get Involved?"/>
          <p:cNvSpPr txBox="1"/>
          <p:nvPr>
            <p:ph type="title" idx="4294967295"/>
          </p:nvPr>
        </p:nvSpPr>
        <p:spPr>
          <a:xfrm>
            <a:off x="457199" y="-1"/>
            <a:ext cx="8228391" cy="1156080"/>
          </a:xfrm>
          <a:prstGeom prst="rect">
            <a:avLst/>
          </a:prstGeom>
        </p:spPr>
        <p:txBody>
          <a:bodyPr lIns="50800" tIns="50800" rIns="50800" bIns="50800"/>
          <a:lstStyle>
            <a:lvl1pPr marL="32940" indent="-32940" defTabSz="758951">
              <a:defRPr sz="4648">
                <a:solidFill>
                  <a:srgbClr val="000080"/>
                </a:solidFill>
                <a:uFill>
                  <a:solidFill>
                    <a:srgbClr val="000000"/>
                  </a:solidFill>
                </a:uFill>
                <a:latin typeface="Calibri"/>
                <a:ea typeface="Calibri"/>
                <a:cs typeface="Calibri"/>
                <a:sym typeface="Calibri"/>
              </a:defRPr>
            </a:lvl1pPr>
          </a:lstStyle>
          <a:p>
            <a:pPr/>
            <a:r>
              <a:t>How Does the U.S. Get Involved?</a:t>
            </a:r>
          </a:p>
        </p:txBody>
      </p:sp>
      <p:sp>
        <p:nvSpPr>
          <p:cNvPr id="384" name="British policy: binding the U.S. upper class to Britain since the 1840s…"/>
          <p:cNvSpPr txBox="1"/>
          <p:nvPr>
            <p:ph type="body" sz="half" idx="4294967295"/>
          </p:nvPr>
        </p:nvSpPr>
        <p:spPr>
          <a:xfrm>
            <a:off x="679141" y="1156078"/>
            <a:ext cx="4318309" cy="5111125"/>
          </a:xfrm>
          <a:prstGeom prst="rect">
            <a:avLst/>
          </a:prstGeom>
        </p:spPr>
        <p:txBody>
          <a:bodyPr lIns="50800" tIns="50800" rIns="50800" bIns="50800" anchor="t"/>
          <a:lstStyle/>
          <a:p>
            <a:pPr marL="311479" indent="-311479" defTabSz="786384">
              <a:spcBef>
                <a:spcPts val="700"/>
              </a:spcBef>
              <a:defRPr sz="2064">
                <a:uFill>
                  <a:solidFill>
                    <a:srgbClr val="000000"/>
                  </a:solidFill>
                </a:uFill>
                <a:latin typeface="Calibri"/>
                <a:ea typeface="Calibri"/>
                <a:cs typeface="Calibri"/>
                <a:sym typeface="Calibri"/>
              </a:defRPr>
            </a:pPr>
            <a:r>
              <a:t>British policy: binding the U.S. upper class to Britain since the 1840s</a:t>
            </a:r>
          </a:p>
          <a:p>
            <a:pPr marL="311479" indent="-311479" defTabSz="786384">
              <a:spcBef>
                <a:spcPts val="700"/>
              </a:spcBef>
              <a:defRPr sz="2064">
                <a:uFill>
                  <a:solidFill>
                    <a:srgbClr val="000000"/>
                  </a:solidFill>
                </a:uFill>
                <a:latin typeface="Calibri"/>
                <a:ea typeface="Calibri"/>
                <a:cs typeface="Calibri"/>
                <a:sym typeface="Calibri"/>
              </a:defRPr>
            </a:pPr>
            <a:r>
              <a:t>The Law of the Sea</a:t>
            </a:r>
          </a:p>
          <a:p>
            <a:pPr lvl="1" marL="693749" indent="-311479" defTabSz="786384">
              <a:spcBef>
                <a:spcPts val="700"/>
              </a:spcBef>
              <a:defRPr sz="2064">
                <a:uFill>
                  <a:solidFill>
                    <a:srgbClr val="000000"/>
                  </a:solidFill>
                </a:uFill>
                <a:latin typeface="Calibri"/>
                <a:ea typeface="Calibri"/>
                <a:cs typeface="Calibri"/>
                <a:sym typeface="Calibri"/>
              </a:defRPr>
            </a:pPr>
            <a:r>
              <a:t>Neutrals</a:t>
            </a:r>
          </a:p>
          <a:p>
            <a:pPr lvl="1" marL="693749" indent="-311479" defTabSz="786384">
              <a:spcBef>
                <a:spcPts val="700"/>
              </a:spcBef>
              <a:defRPr sz="2064">
                <a:uFill>
                  <a:solidFill>
                    <a:srgbClr val="000000"/>
                  </a:solidFill>
                </a:uFill>
                <a:latin typeface="Calibri"/>
                <a:ea typeface="Calibri"/>
                <a:cs typeface="Calibri"/>
                <a:sym typeface="Calibri"/>
              </a:defRPr>
            </a:pPr>
            <a:r>
              <a:t>Blockade</a:t>
            </a:r>
          </a:p>
          <a:p>
            <a:pPr marL="311479" indent="-311479" defTabSz="786384">
              <a:spcBef>
                <a:spcPts val="700"/>
              </a:spcBef>
              <a:defRPr sz="2064">
                <a:uFill>
                  <a:solidFill>
                    <a:srgbClr val="000000"/>
                  </a:solidFill>
                </a:uFill>
                <a:latin typeface="Calibri"/>
                <a:ea typeface="Calibri"/>
                <a:cs typeface="Calibri"/>
                <a:sym typeface="Calibri"/>
              </a:defRPr>
            </a:pPr>
            <a:r>
              <a:t>The submarine</a:t>
            </a:r>
          </a:p>
          <a:p>
            <a:pPr lvl="1" marL="693749" indent="-311479" defTabSz="786384">
              <a:spcBef>
                <a:spcPts val="700"/>
              </a:spcBef>
              <a:defRPr sz="2064">
                <a:uFill>
                  <a:solidFill>
                    <a:srgbClr val="000000"/>
                  </a:solidFill>
                </a:uFill>
                <a:latin typeface="Calibri"/>
                <a:ea typeface="Calibri"/>
                <a:cs typeface="Calibri"/>
                <a:sym typeface="Calibri"/>
              </a:defRPr>
            </a:pPr>
            <a:r>
              <a:t>Unrestricted submarine warfare</a:t>
            </a:r>
          </a:p>
          <a:p>
            <a:pPr lvl="1" marL="693749" indent="-311479" defTabSz="786384">
              <a:spcBef>
                <a:spcPts val="700"/>
              </a:spcBef>
              <a:defRPr sz="2064">
                <a:uFill>
                  <a:solidFill>
                    <a:srgbClr val="000000"/>
                  </a:solidFill>
                </a:uFill>
                <a:latin typeface="Calibri"/>
                <a:ea typeface="Calibri"/>
                <a:cs typeface="Calibri"/>
                <a:sym typeface="Calibri"/>
              </a:defRPr>
            </a:pPr>
            <a:r>
              <a:t>Zimmerman Telegram</a:t>
            </a:r>
          </a:p>
          <a:p>
            <a:pPr marL="311479" indent="-311479" defTabSz="786384">
              <a:spcBef>
                <a:spcPts val="700"/>
              </a:spcBef>
              <a:defRPr sz="2064">
                <a:uFill>
                  <a:solidFill>
                    <a:srgbClr val="000000"/>
                  </a:solidFill>
                </a:uFill>
                <a:latin typeface="Calibri"/>
                <a:ea typeface="Calibri"/>
                <a:cs typeface="Calibri"/>
                <a:sym typeface="Calibri"/>
              </a:defRPr>
            </a:pPr>
            <a:r>
              <a:t>Woodrow Wilson</a:t>
            </a:r>
          </a:p>
          <a:p>
            <a:pPr lvl="1" marL="693749" indent="-311479" defTabSz="786384">
              <a:spcBef>
                <a:spcPts val="700"/>
              </a:spcBef>
              <a:defRPr sz="2064">
                <a:uFill>
                  <a:solidFill>
                    <a:srgbClr val="000000"/>
                  </a:solidFill>
                </a:uFill>
                <a:latin typeface="Calibri"/>
                <a:ea typeface="Calibri"/>
                <a:cs typeface="Calibri"/>
                <a:sym typeface="Calibri"/>
              </a:defRPr>
            </a:pPr>
            <a:r>
              <a:t>“Teach the Mexicans to elect good men…”</a:t>
            </a:r>
          </a:p>
          <a:p>
            <a:pPr lvl="1" marL="693749" indent="-311479" defTabSz="786384">
              <a:spcBef>
                <a:spcPts val="700"/>
              </a:spcBef>
              <a:defRPr sz="2064">
                <a:uFill>
                  <a:solidFill>
                    <a:srgbClr val="000000"/>
                  </a:solidFill>
                </a:uFill>
                <a:latin typeface="Calibri"/>
                <a:ea typeface="Calibri"/>
                <a:cs typeface="Calibri"/>
                <a:sym typeface="Calibri"/>
              </a:defRPr>
            </a:pPr>
            <a:r>
              <a:t>“The war to end war…”</a:t>
            </a:r>
          </a:p>
        </p:txBody>
      </p:sp>
      <p:pic>
        <p:nvPicPr>
          <p:cNvPr id="385" name="Lusitania_-_World_War_I_-_HISTORY_com.png" descr="Lusitania_-_World_War_I_-_HISTORY_com.png"/>
          <p:cNvPicPr>
            <a:picLocks noChangeAspect="1"/>
          </p:cNvPicPr>
          <p:nvPr/>
        </p:nvPicPr>
        <p:blipFill>
          <a:blip r:embed="rId2">
            <a:extLst/>
          </a:blip>
          <a:stretch>
            <a:fillRect/>
          </a:stretch>
        </p:blipFill>
        <p:spPr>
          <a:xfrm>
            <a:off x="5010174" y="1156078"/>
            <a:ext cx="3675416" cy="5111125"/>
          </a:xfrm>
          <a:prstGeom prst="rect">
            <a:avLst/>
          </a:prstGeom>
          <a:ln w="12700">
            <a:miter lim="400000"/>
          </a:ln>
        </p:spPr>
      </p:pic>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7" name="The Catastrophe of World War I: Outcome—Political"/>
          <p:cNvSpPr txBox="1"/>
          <p:nvPr>
            <p:ph type="title" idx="4294967295"/>
          </p:nvPr>
        </p:nvSpPr>
        <p:spPr>
          <a:xfrm>
            <a:off x="457199" y="-1"/>
            <a:ext cx="8228391" cy="1156080"/>
          </a:xfrm>
          <a:prstGeom prst="rect">
            <a:avLst/>
          </a:prstGeom>
        </p:spPr>
        <p:txBody>
          <a:bodyPr lIns="50800" tIns="50800" rIns="50800" bIns="50800"/>
          <a:lstStyle>
            <a:lvl1pPr marL="23812" indent="-23812" defTabSz="548640">
              <a:defRPr sz="3360">
                <a:solidFill>
                  <a:srgbClr val="000080"/>
                </a:solidFill>
                <a:uFill>
                  <a:solidFill>
                    <a:srgbClr val="000000"/>
                  </a:solidFill>
                </a:uFill>
                <a:latin typeface="Calibri"/>
                <a:ea typeface="Calibri"/>
                <a:cs typeface="Calibri"/>
                <a:sym typeface="Calibri"/>
              </a:defRPr>
            </a:lvl1pPr>
          </a:lstStyle>
          <a:p>
            <a:pPr/>
            <a:r>
              <a:t>The Catastrophe of World War I: Outcome—Political</a:t>
            </a:r>
          </a:p>
        </p:txBody>
      </p:sp>
      <p:sp>
        <p:nvSpPr>
          <p:cNvPr id="388" name="Russian, Austro-Hungarian, German, Ottoman Turkish Empires all gone……"/>
          <p:cNvSpPr txBox="1"/>
          <p:nvPr>
            <p:ph type="body" sz="half" idx="4294967295"/>
          </p:nvPr>
        </p:nvSpPr>
        <p:spPr>
          <a:xfrm>
            <a:off x="679141" y="1156078"/>
            <a:ext cx="4318309" cy="5111125"/>
          </a:xfrm>
          <a:prstGeom prst="rect">
            <a:avLst/>
          </a:prstGeom>
        </p:spPr>
        <p:txBody>
          <a:bodyPr lIns="50800" tIns="50800" rIns="50800" bIns="50800" anchor="t"/>
          <a:lstStyle/>
          <a:p>
            <a:pPr marL="358563" indent="-358563" defTabSz="905255">
              <a:spcBef>
                <a:spcPts val="800"/>
              </a:spcBef>
              <a:defRPr sz="2376">
                <a:uFill>
                  <a:solidFill>
                    <a:srgbClr val="000000"/>
                  </a:solidFill>
                </a:uFill>
                <a:latin typeface="Calibri"/>
                <a:ea typeface="Calibri"/>
                <a:cs typeface="Calibri"/>
                <a:sym typeface="Calibri"/>
              </a:defRPr>
            </a:pPr>
            <a:r>
              <a:t>Russian, Austro-Hungarian, German, Ottoman Turkish Empires all gone…</a:t>
            </a:r>
          </a:p>
          <a:p>
            <a:pPr marL="358563" indent="-358563" defTabSz="905255">
              <a:spcBef>
                <a:spcPts val="800"/>
              </a:spcBef>
              <a:defRPr sz="2376">
                <a:uFill>
                  <a:solidFill>
                    <a:srgbClr val="000000"/>
                  </a:solidFill>
                </a:uFill>
                <a:latin typeface="Calibri"/>
                <a:ea typeface="Calibri"/>
                <a:cs typeface="Calibri"/>
                <a:sym typeface="Calibri"/>
              </a:defRPr>
            </a:pPr>
            <a:r>
              <a:t>Representative governments destabilized—or weak…</a:t>
            </a:r>
          </a:p>
          <a:p>
            <a:pPr marL="358563" indent="-358563" defTabSz="905255">
              <a:spcBef>
                <a:spcPts val="800"/>
              </a:spcBef>
              <a:defRPr sz="2376">
                <a:uFill>
                  <a:solidFill>
                    <a:srgbClr val="000000"/>
                  </a:solidFill>
                </a:uFill>
                <a:latin typeface="Calibri"/>
                <a:ea typeface="Calibri"/>
                <a:cs typeface="Calibri"/>
                <a:sym typeface="Calibri"/>
              </a:defRPr>
            </a:pPr>
            <a:r>
              <a:t>The Russian Revolution…</a:t>
            </a:r>
          </a:p>
          <a:p>
            <a:pPr lvl="1" marL="798618" indent="-358563" defTabSz="905255">
              <a:spcBef>
                <a:spcPts val="800"/>
              </a:spcBef>
              <a:defRPr sz="2376">
                <a:uFill>
                  <a:solidFill>
                    <a:srgbClr val="000000"/>
                  </a:solidFill>
                </a:uFill>
                <a:latin typeface="Calibri"/>
                <a:ea typeface="Calibri"/>
                <a:cs typeface="Calibri"/>
                <a:sym typeface="Calibri"/>
              </a:defRPr>
            </a:pPr>
            <a:r>
              <a:t>Hungarian, Bavarian socialist republics (short-lived)</a:t>
            </a:r>
          </a:p>
          <a:p>
            <a:pPr lvl="1" marL="798618" indent="-358563" defTabSz="905255">
              <a:spcBef>
                <a:spcPts val="800"/>
              </a:spcBef>
              <a:defRPr sz="2376">
                <a:uFill>
                  <a:solidFill>
                    <a:srgbClr val="000000"/>
                  </a:solidFill>
                </a:uFill>
                <a:latin typeface="Calibri"/>
                <a:ea typeface="Calibri"/>
                <a:cs typeface="Calibri"/>
                <a:sym typeface="Calibri"/>
              </a:defRPr>
            </a:pPr>
            <a:r>
              <a:t>Spartakist…</a:t>
            </a:r>
          </a:p>
          <a:p>
            <a:pPr marL="358563" indent="-358563" defTabSz="905255">
              <a:spcBef>
                <a:spcPts val="800"/>
              </a:spcBef>
              <a:defRPr sz="2376">
                <a:uFill>
                  <a:solidFill>
                    <a:srgbClr val="000000"/>
                  </a:solidFill>
                </a:uFill>
                <a:latin typeface="Calibri"/>
                <a:ea typeface="Calibri"/>
                <a:cs typeface="Calibri"/>
                <a:sym typeface="Calibri"/>
              </a:defRPr>
            </a:pPr>
            <a:r>
              <a:t>Allies demand 2 years of German GDP as “reparations”…</a:t>
            </a:r>
          </a:p>
        </p:txBody>
      </p:sp>
      <p:pic>
        <p:nvPicPr>
          <p:cNvPr id="389" name="World_War_I_Fast_Facts_-_CNN_com.png" descr="World_War_I_Fast_Facts_-_CNN_com.png"/>
          <p:cNvPicPr>
            <a:picLocks noChangeAspect="1"/>
          </p:cNvPicPr>
          <p:nvPr/>
        </p:nvPicPr>
        <p:blipFill>
          <a:blip r:embed="rId2">
            <a:extLst/>
          </a:blip>
          <a:stretch>
            <a:fillRect/>
          </a:stretch>
        </p:blipFill>
        <p:spPr>
          <a:xfrm>
            <a:off x="4997449" y="1156078"/>
            <a:ext cx="3688141" cy="5111125"/>
          </a:xfrm>
          <a:prstGeom prst="rect">
            <a:avLst/>
          </a:prstGeom>
          <a:ln w="12700">
            <a:miter lim="400000"/>
          </a:ln>
        </p:spPr>
      </p:pic>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1" name="The Catastrophe of World War I: Outcome—Human"/>
          <p:cNvSpPr txBox="1"/>
          <p:nvPr>
            <p:ph type="title" idx="4294967295"/>
          </p:nvPr>
        </p:nvSpPr>
        <p:spPr>
          <a:xfrm>
            <a:off x="457199" y="-1"/>
            <a:ext cx="8228391" cy="1156080"/>
          </a:xfrm>
          <a:prstGeom prst="rect">
            <a:avLst/>
          </a:prstGeom>
        </p:spPr>
        <p:txBody>
          <a:bodyPr lIns="50800" tIns="50800" rIns="50800" bIns="50800"/>
          <a:lstStyle>
            <a:lvl1pPr marL="23812" indent="-23812" defTabSz="548640">
              <a:defRPr sz="3360">
                <a:solidFill>
                  <a:srgbClr val="000080"/>
                </a:solidFill>
                <a:uFill>
                  <a:solidFill>
                    <a:srgbClr val="000000"/>
                  </a:solidFill>
                </a:uFill>
                <a:latin typeface="Calibri"/>
                <a:ea typeface="Calibri"/>
                <a:cs typeface="Calibri"/>
                <a:sym typeface="Calibri"/>
              </a:defRPr>
            </a:lvl1pPr>
          </a:lstStyle>
          <a:p>
            <a:pPr/>
            <a:r>
              <a:t>The Catastrophe of World War I: Outcome—Human</a:t>
            </a:r>
          </a:p>
        </p:txBody>
      </p:sp>
      <p:sp>
        <p:nvSpPr>
          <p:cNvPr id="392" name="Combatants had mobilized 65M out of 100M men of military age…"/>
          <p:cNvSpPr txBox="1"/>
          <p:nvPr>
            <p:ph type="body" sz="half" idx="4294967295"/>
          </p:nvPr>
        </p:nvSpPr>
        <p:spPr>
          <a:xfrm>
            <a:off x="679141" y="1156078"/>
            <a:ext cx="4318309" cy="5111125"/>
          </a:xfrm>
          <a:prstGeom prst="rect">
            <a:avLst/>
          </a:prstGeom>
        </p:spPr>
        <p:txBody>
          <a:bodyPr lIns="50800" tIns="50800" rIns="50800" bIns="50800" anchor="t"/>
          <a:lstStyle/>
          <a:p>
            <a:pPr marL="362185" indent="-362185" defTabSz="914400">
              <a:spcBef>
                <a:spcPts val="800"/>
              </a:spcBef>
              <a:defRPr>
                <a:uFill>
                  <a:solidFill>
                    <a:srgbClr val="000000"/>
                  </a:solidFill>
                </a:uFill>
                <a:latin typeface="Calibri"/>
                <a:ea typeface="Calibri"/>
                <a:cs typeface="Calibri"/>
                <a:sym typeface="Calibri"/>
              </a:defRPr>
            </a:pPr>
            <a:r>
              <a:t>Combatants had mobilized 65M out of 100M men of military age</a:t>
            </a:r>
          </a:p>
          <a:p>
            <a:pPr lvl="1" marL="806685" indent="-362185" defTabSz="914400">
              <a:spcBef>
                <a:spcPts val="800"/>
              </a:spcBef>
              <a:defRPr>
                <a:uFill>
                  <a:solidFill>
                    <a:srgbClr val="000000"/>
                  </a:solidFill>
                </a:uFill>
                <a:latin typeface="Calibri"/>
                <a:ea typeface="Calibri"/>
                <a:cs typeface="Calibri"/>
                <a:sym typeface="Calibri"/>
              </a:defRPr>
            </a:pPr>
            <a:r>
              <a:t>10M killed</a:t>
            </a:r>
          </a:p>
          <a:p>
            <a:pPr lvl="1" marL="806685" indent="-362185" defTabSz="914400">
              <a:spcBef>
                <a:spcPts val="800"/>
              </a:spcBef>
              <a:defRPr>
                <a:uFill>
                  <a:solidFill>
                    <a:srgbClr val="000000"/>
                  </a:solidFill>
                </a:uFill>
                <a:latin typeface="Calibri"/>
                <a:ea typeface="Calibri"/>
                <a:cs typeface="Calibri"/>
                <a:sym typeface="Calibri"/>
              </a:defRPr>
            </a:pPr>
            <a:r>
              <a:t>10M maimed</a:t>
            </a:r>
          </a:p>
          <a:p>
            <a:pPr lvl="1" marL="806685" indent="-362185" defTabSz="914400">
              <a:spcBef>
                <a:spcPts val="800"/>
              </a:spcBef>
              <a:defRPr>
                <a:uFill>
                  <a:solidFill>
                    <a:srgbClr val="000000"/>
                  </a:solidFill>
                </a:uFill>
                <a:latin typeface="Calibri"/>
                <a:ea typeface="Calibri"/>
                <a:cs typeface="Calibri"/>
                <a:sym typeface="Calibri"/>
              </a:defRPr>
            </a:pPr>
            <a:r>
              <a:t>Civilian casualties less than 10% of military</a:t>
            </a:r>
          </a:p>
          <a:p>
            <a:pPr lvl="1" marL="806685" indent="-362185" defTabSz="914400">
              <a:spcBef>
                <a:spcPts val="800"/>
              </a:spcBef>
              <a:defRPr>
                <a:uFill>
                  <a:solidFill>
                    <a:srgbClr val="000000"/>
                  </a:solidFill>
                </a:uFill>
                <a:latin typeface="Calibri"/>
                <a:ea typeface="Calibri"/>
                <a:cs typeface="Calibri"/>
                <a:sym typeface="Calibri"/>
              </a:defRPr>
            </a:pPr>
            <a:r>
              <a:t>Costs of 1.5x a year’s GDP</a:t>
            </a:r>
          </a:p>
          <a:p>
            <a:pPr lvl="1" marL="806685" indent="-362185" defTabSz="914400">
              <a:spcBef>
                <a:spcPts val="800"/>
              </a:spcBef>
              <a:defRPr>
                <a:uFill>
                  <a:solidFill>
                    <a:srgbClr val="000000"/>
                  </a:solidFill>
                </a:uFill>
                <a:latin typeface="Calibri"/>
                <a:ea typeface="Calibri"/>
                <a:cs typeface="Calibri"/>
                <a:sym typeface="Calibri"/>
              </a:defRPr>
            </a:pPr>
            <a:r>
              <a:t>Plus a 15M global flu epidemic</a:t>
            </a:r>
          </a:p>
        </p:txBody>
      </p:sp>
      <p:pic>
        <p:nvPicPr>
          <p:cNvPr id="393" name="World_War_I_Fast_Facts_-_CNN_com.png" descr="World_War_I_Fast_Facts_-_CNN_com.png"/>
          <p:cNvPicPr>
            <a:picLocks noChangeAspect="1"/>
          </p:cNvPicPr>
          <p:nvPr/>
        </p:nvPicPr>
        <p:blipFill>
          <a:blip r:embed="rId2">
            <a:extLst/>
          </a:blip>
          <a:stretch>
            <a:fillRect/>
          </a:stretch>
        </p:blipFill>
        <p:spPr>
          <a:xfrm>
            <a:off x="4997449" y="1156078"/>
            <a:ext cx="3688141" cy="5111125"/>
          </a:xfrm>
          <a:prstGeom prst="rect">
            <a:avLst/>
          </a:prstGeom>
          <a:ln w="12700">
            <a:miter lim="400000"/>
          </a:ln>
        </p:spPr>
      </p:pic>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Catch Our Breath…"/>
          <p:cNvSpPr txBox="1"/>
          <p:nvPr>
            <p:ph type="title"/>
          </p:nvPr>
        </p:nvSpPr>
        <p:spPr>
          <a:xfrm>
            <a:off x="669726" y="312539"/>
            <a:ext cx="7804548" cy="892969"/>
          </a:xfrm>
          <a:prstGeom prst="rect">
            <a:avLst/>
          </a:prstGeom>
        </p:spPr>
        <p:txBody>
          <a:bodyPr/>
          <a:lstStyle>
            <a:lvl1pPr defTabSz="438911">
              <a:defRPr sz="5376"/>
            </a:lvl1pPr>
          </a:lstStyle>
          <a:p>
            <a:pPr/>
            <a:r>
              <a:t>Catch Our Breath…</a:t>
            </a:r>
          </a:p>
        </p:txBody>
      </p:sp>
      <p:sp>
        <p:nvSpPr>
          <p:cNvPr id="396" name="Comments?…"/>
          <p:cNvSpPr txBox="1"/>
          <p:nvPr>
            <p:ph type="body" sz="half" idx="1"/>
          </p:nvPr>
        </p:nvSpPr>
        <p:spPr>
          <a:xfrm>
            <a:off x="669726" y="1205507"/>
            <a:ext cx="3301808" cy="4911329"/>
          </a:xfrm>
          <a:prstGeom prst="rect">
            <a:avLst/>
          </a:prstGeom>
        </p:spPr>
        <p:txBody>
          <a:bodyPr anchor="t"/>
          <a:lstStyle/>
          <a:p>
            <a:pPr>
              <a:spcBef>
                <a:spcPts val="800"/>
              </a:spcBef>
            </a:pPr>
            <a:r>
              <a:t>Comments?</a:t>
            </a:r>
          </a:p>
          <a:p>
            <a:pPr>
              <a:spcBef>
                <a:spcPts val="800"/>
              </a:spcBef>
            </a:pPr>
            <a:r>
              <a:t>Questions?</a:t>
            </a:r>
          </a:p>
        </p:txBody>
      </p:sp>
      <p:pic>
        <p:nvPicPr>
          <p:cNvPr id="397" name="image1.tif" descr="image1.tif"/>
          <p:cNvPicPr>
            <a:picLocks noChangeAspect="1"/>
          </p:cNvPicPr>
          <p:nvPr/>
        </p:nvPicPr>
        <p:blipFill>
          <a:blip r:embed="rId2">
            <a:extLst/>
          </a:blip>
          <a:stretch>
            <a:fillRect/>
          </a:stretch>
        </p:blipFill>
        <p:spPr>
          <a:xfrm>
            <a:off x="3971533" y="1205507"/>
            <a:ext cx="4502741" cy="4459195"/>
          </a:xfrm>
          <a:prstGeom prst="rect">
            <a:avLst/>
          </a:prstGeom>
          <a:ln w="12700">
            <a:miter lim="400000"/>
          </a:ln>
        </p:spPr>
      </p:pic>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Takeaways</a:t>
            </a:r>
          </a:p>
        </p:txBody>
      </p:sp>
      <p:sp>
        <p:nvSpPr>
          <p:cNvPr id="400"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386791">
              <a:spcBef>
                <a:spcPts val="0"/>
              </a:spcBef>
              <a:buSzTx/>
              <a:buFont typeface="Arial"/>
              <a:buNone/>
              <a:defRPr b="1" sz="1979">
                <a:uFill>
                  <a:solidFill>
                    <a:srgbClr val="000000"/>
                  </a:solidFill>
                </a:uFill>
                <a:latin typeface="+mn-lt"/>
                <a:ea typeface="+mn-ea"/>
                <a:cs typeface="+mn-cs"/>
                <a:sym typeface="Helvetica"/>
              </a:defRPr>
            </a:pPr>
            <a:r>
              <a:t>Chapters 6 &amp; 7: Empire and War 1870-1914:</a:t>
            </a:r>
          </a:p>
          <a:p>
            <a:pPr marL="0" indent="0" defTabSz="386791">
              <a:spcBef>
                <a:spcPts val="0"/>
              </a:spcBef>
              <a:buSzTx/>
              <a:buFont typeface="Arial"/>
              <a:buNone/>
              <a:defRPr b="1" sz="1979">
                <a:uFill>
                  <a:solidFill>
                    <a:srgbClr val="000000"/>
                  </a:solidFill>
                </a:uFill>
                <a:latin typeface="+mn-lt"/>
                <a:ea typeface="+mn-ea"/>
                <a:cs typeface="+mn-cs"/>
                <a:sym typeface="Helvetica"/>
              </a:defRPr>
            </a:pPr>
          </a:p>
          <a:p>
            <a:pPr marL="203573"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Empire in the age of an extraordinary technological gradient</a:t>
            </a:r>
          </a:p>
          <a:p>
            <a:pPr marL="203573"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Scrambles: For India, Egypt, Africa, informal influence in Latin America, and China. Herbert Hoover again!</a:t>
            </a:r>
          </a:p>
          <a:p>
            <a:pPr marL="203573"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Informal economic hegemony:</a:t>
            </a:r>
          </a:p>
          <a:p>
            <a:pPr lvl="1" marL="525899"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Emulating Britain looked good</a:t>
            </a:r>
          </a:p>
          <a:p>
            <a:pPr lvl="1" marL="525899"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Breaking Britain’s rules was costly</a:t>
            </a:r>
          </a:p>
          <a:p>
            <a:pPr lvl="1" marL="525899"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For privates, playing along was profitable</a:t>
            </a:r>
          </a:p>
          <a:p>
            <a:pPr lvl="1" marL="525899"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Freedom of investment</a:t>
            </a:r>
          </a:p>
          <a:p>
            <a:pPr marL="203573"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Japan’s Meiji Restoration</a:t>
            </a:r>
          </a:p>
          <a:p>
            <a:pPr marL="203573" indent="-203573" defTabSz="386791">
              <a:spcBef>
                <a:spcPts val="0"/>
              </a:spcBef>
              <a:buSzPct val="100000"/>
              <a:defRPr sz="1619">
                <a:uFill>
                  <a:solidFill>
                    <a:srgbClr val="000000"/>
                  </a:solidFill>
                </a:uFill>
                <a:latin typeface="Times New Roman"/>
                <a:ea typeface="Times New Roman"/>
                <a:cs typeface="Times New Roman"/>
                <a:sym typeface="Times New Roman"/>
              </a:defRPr>
            </a:pPr>
          </a:p>
          <a:p>
            <a:pPr marL="203573"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War</a:t>
            </a:r>
          </a:p>
          <a:p>
            <a:pPr lvl="1" marL="525899"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The knot of war</a:t>
            </a:r>
          </a:p>
          <a:p>
            <a:pPr lvl="1" marL="525899"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Economic illogic</a:t>
            </a:r>
          </a:p>
          <a:p>
            <a:pPr lvl="1" marL="525899"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Nationalism</a:t>
            </a:r>
          </a:p>
          <a:p>
            <a:pPr lvl="1" marL="525899"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Rehearsal: The Boer War</a:t>
            </a:r>
          </a:p>
          <a:p>
            <a:pPr lvl="1" marL="525899"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t>That DFT in the Balkans; Germany attacks Belgium; why not a short war?; the Prussian way of war; German technology and industry; attrition and exhaustion; </a:t>
            </a:r>
          </a:p>
          <a:p>
            <a:pPr lvl="1" marL="525899" indent="-203573" defTabSz="386791">
              <a:spcBef>
                <a:spcPts val="0"/>
              </a:spcBef>
              <a:buSzPct val="100000"/>
              <a:defRPr sz="1619">
                <a:uFill>
                  <a:solidFill>
                    <a:srgbClr val="000000"/>
                  </a:solidFill>
                </a:uFill>
                <a:latin typeface="Times New Roman"/>
                <a:ea typeface="Times New Roman"/>
                <a:cs typeface="Times New Roman"/>
                <a:sym typeface="Times New Roman"/>
              </a:defRPr>
            </a:pPr>
            <a:r>
              <a:rPr b="1"/>
              <a:t>10 million dead, 10 million maimed, 1 full year of world income thrown down the sewer</a:t>
            </a:r>
            <a:r>
              <a:t>…</a:t>
            </a:r>
          </a:p>
        </p:txBody>
      </p:sp>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2"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Preview: Next Time</a:t>
            </a:r>
          </a:p>
        </p:txBody>
      </p:sp>
      <p:sp>
        <p:nvSpPr>
          <p:cNvPr id="403"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On to Chapter 8: After World War I: Restoring? Civilization?:</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Exhaustion: The Belle Époque Broken</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End of Aristocracy</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Birth of “Really Existing Socialism”</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Social Democracy</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Government Finances, Inflation, and “Reparations”</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Keynes’s Protest</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Post-WWI Economic Disorder</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Deliberate Intensification of Unemployment”</a:t>
            </a:r>
          </a:p>
        </p:txBody>
      </p:sp>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5" name="What Was Unconvincing Today?"/>
          <p:cNvSpPr txBox="1"/>
          <p:nvPr>
            <p:ph type="title" idx="4294967295"/>
          </p:nvPr>
        </p:nvSpPr>
        <p:spPr>
          <a:xfrm>
            <a:off x="277663" y="-2"/>
            <a:ext cx="8572501" cy="1267126"/>
          </a:xfrm>
          <a:prstGeom prst="rect">
            <a:avLst/>
          </a:prstGeom>
        </p:spPr>
        <p:txBody>
          <a:bodyPr lIns="45718" tIns="45718" rIns="45718" bIns="45718"/>
          <a:lstStyle>
            <a:lvl1pPr defTabSz="329184">
              <a:defRPr sz="4300">
                <a:uFill>
                  <a:solidFill>
                    <a:srgbClr val="000000"/>
                  </a:solidFill>
                </a:uFill>
              </a:defRPr>
            </a:lvl1pPr>
          </a:lstStyle>
          <a:p>
            <a:pPr/>
            <a:r>
              <a:t>What Was Unconvincing Today?</a:t>
            </a:r>
          </a:p>
        </p:txBody>
      </p:sp>
      <p:sp>
        <p:nvSpPr>
          <p:cNvPr id="406" name="Mistakes and unclarities: typos, wordos, and mindos……"/>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20th Century Empires</a:t>
            </a:r>
          </a:p>
        </p:txBody>
      </p:sp>
      <p:sp>
        <p:nvSpPr>
          <p:cNvPr id="85" name="On to Chapter 3: Globalizing the World, 1870-1914 (&amp; Eichengreen, 1&amp;2):…"/>
          <p:cNvSpPr txBox="1"/>
          <p:nvPr>
            <p:ph type="body" sz="quarter" idx="4294967295"/>
          </p:nvPr>
        </p:nvSpPr>
        <p:spPr>
          <a:xfrm>
            <a:off x="277663" y="1267121"/>
            <a:ext cx="8572501" cy="524126"/>
          </a:xfrm>
          <a:prstGeom prst="rect">
            <a:avLst/>
          </a:prstGeom>
        </p:spPr>
        <p:txBody>
          <a:bodyPr lIns="45718" tIns="45718" rIns="45718" bIns="45718" anchor="t"/>
          <a:lstStyle>
            <a:lvl1pPr marL="0" indent="0" defTabSz="429768">
              <a:spcBef>
                <a:spcPts val="0"/>
              </a:spcBef>
              <a:buSzTx/>
              <a:buFont typeface="Arial"/>
              <a:buNone/>
              <a:defRPr b="1" sz="2200">
                <a:uFill>
                  <a:solidFill>
                    <a:srgbClr val="000000"/>
                  </a:solidFill>
                </a:uFill>
                <a:latin typeface="+mn-lt"/>
                <a:ea typeface="+mn-ea"/>
                <a:cs typeface="+mn-cs"/>
                <a:sym typeface="Helvetica"/>
              </a:defRPr>
            </a:lvl1pPr>
          </a:lstStyle>
          <a:p>
            <a:pPr/>
            <a:r>
              <a:t>Huge but “loose”:</a:t>
            </a:r>
          </a:p>
        </p:txBody>
      </p:sp>
      <p:pic>
        <p:nvPicPr>
          <p:cNvPr id="86" name="Image" descr="Image"/>
          <p:cNvPicPr>
            <a:picLocks noChangeAspect="1"/>
          </p:cNvPicPr>
          <p:nvPr/>
        </p:nvPicPr>
        <p:blipFill>
          <a:blip r:embed="rId2">
            <a:extLst/>
          </a:blip>
          <a:stretch>
            <a:fillRect/>
          </a:stretch>
        </p:blipFill>
        <p:spPr>
          <a:xfrm>
            <a:off x="711618" y="1791246"/>
            <a:ext cx="7567215" cy="4957830"/>
          </a:xfrm>
          <a:prstGeom prst="rect">
            <a:avLst/>
          </a:prstGeom>
          <a:ln w="12700">
            <a:miter lim="400000"/>
          </a:ln>
        </p:spPr>
      </p:pic>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8" name="Catch Our Breath…"/>
          <p:cNvSpPr txBox="1"/>
          <p:nvPr>
            <p:ph type="title"/>
          </p:nvPr>
        </p:nvSpPr>
        <p:spPr>
          <a:xfrm>
            <a:off x="276457" y="-2"/>
            <a:ext cx="8572501" cy="1270003"/>
          </a:xfrm>
          <a:prstGeom prst="rect">
            <a:avLst/>
          </a:prstGeom>
        </p:spPr>
        <p:txBody>
          <a:bodyPr/>
          <a:lstStyle/>
          <a:p>
            <a:pPr/>
            <a:r>
              <a:t>Catch Our Breath…</a:t>
            </a:r>
          </a:p>
        </p:txBody>
      </p:sp>
      <p:sp>
        <p:nvSpPr>
          <p:cNvPr id="409"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410"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Catch Our Breath…"/>
          <p:cNvSpPr txBox="1"/>
          <p:nvPr>
            <p:ph type="title"/>
          </p:nvPr>
        </p:nvSpPr>
        <p:spPr>
          <a:xfrm>
            <a:off x="276457" y="-2"/>
            <a:ext cx="8572501" cy="1270003"/>
          </a:xfrm>
          <a:prstGeom prst="rect">
            <a:avLst/>
          </a:prstGeom>
        </p:spPr>
        <p:txBody>
          <a:bodyPr/>
          <a:lstStyle/>
          <a:p>
            <a:pPr/>
            <a:r>
              <a:t>Notes</a:t>
            </a:r>
          </a:p>
        </p:txBody>
      </p:sp>
      <p:sp>
        <p:nvSpPr>
          <p:cNvPr id="413" name="Ask a couple of questions?…"/>
          <p:cNvSpPr txBox="1"/>
          <p:nvPr>
            <p:ph type="body" sz="half" idx="1"/>
          </p:nvPr>
        </p:nvSpPr>
        <p:spPr>
          <a:xfrm>
            <a:off x="276456" y="1270000"/>
            <a:ext cx="3810003" cy="4762500"/>
          </a:xfrm>
          <a:prstGeom prst="rect">
            <a:avLst/>
          </a:prstGeom>
        </p:spPr>
        <p:txBody>
          <a:bodyPr anchor="t"/>
          <a:lstStyle/>
          <a:p>
            <a:pPr marL="240029" indent="-240029" defTabSz="332719">
              <a:spcBef>
                <a:spcPts val="900"/>
              </a:spcBef>
              <a:defRPr sz="1944"/>
            </a:pPr>
            <a:r>
              <a:t>Lecture- World War I #TCEH (21).key</a:t>
            </a:r>
          </a:p>
          <a:p>
            <a:pPr marL="240029" indent="-240029" defTabSz="332719">
              <a:spcBef>
                <a:spcPts val="900"/>
              </a:spcBef>
              <a:defRPr sz="1944"/>
            </a:pPr>
            <a:r>
              <a:t>Lecture- Arms Races and Brinkmanship #TCEH 2017-02-13 (20)</a:t>
            </a:r>
          </a:p>
          <a:p>
            <a:pPr marL="240029" indent="-240029" defTabSz="332719">
              <a:spcBef>
                <a:spcPts val="900"/>
              </a:spcBef>
              <a:defRPr sz="1944"/>
            </a:pPr>
            <a:r>
              <a:t>Lecture- Empire #TCEH 2017-02-08 (19).key</a:t>
            </a:r>
          </a:p>
          <a:p>
            <a:pPr marL="240029" indent="-240029" defTabSz="332719">
              <a:spcBef>
                <a:spcPts val="900"/>
              </a:spcBef>
              <a:defRPr sz="1944"/>
            </a:pPr>
            <a:r>
              <a:t>Lecture- The First Global Economy #TCEH 2017-02-08 (18).key</a:t>
            </a:r>
          </a:p>
          <a:p>
            <a:pPr marL="240029" indent="-240029" defTabSz="332719">
              <a:spcBef>
                <a:spcPts val="900"/>
              </a:spcBef>
              <a:defRPr sz="1944"/>
            </a:pPr>
            <a:r>
              <a:t>Lecture- Passing the Baton- From Britain to America #MRE #Macro #TCEH 2018-10-04.key</a:t>
            </a:r>
          </a:p>
        </p:txBody>
      </p:sp>
      <p:pic>
        <p:nvPicPr>
          <p:cNvPr id="414"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Preview: Next Tim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By 1810 the Tide of Empire Was Clearly Ebbing…</a:t>
            </a:r>
          </a:p>
        </p:txBody>
      </p:sp>
      <p:sp>
        <p:nvSpPr>
          <p:cNvPr id="89" name="On to Chapter 3: Globalizing the World, 1870-1914 (&amp; Eichengreen, 1&amp;2):…"/>
          <p:cNvSpPr txBox="1"/>
          <p:nvPr>
            <p:ph type="body" sz="quarter" idx="4294967295"/>
          </p:nvPr>
        </p:nvSpPr>
        <p:spPr>
          <a:xfrm>
            <a:off x="277663" y="1267121"/>
            <a:ext cx="8572501" cy="524126"/>
          </a:xfrm>
          <a:prstGeom prst="rect">
            <a:avLst/>
          </a:prstGeom>
        </p:spPr>
        <p:txBody>
          <a:bodyPr lIns="45718" tIns="45718" rIns="45718" bIns="45718" anchor="t"/>
          <a:lstStyle>
            <a:lvl1pPr marL="0" indent="0" defTabSz="429768">
              <a:spcBef>
                <a:spcPts val="0"/>
              </a:spcBef>
              <a:buSzTx/>
              <a:buFont typeface="Arial"/>
              <a:buNone/>
              <a:defRPr b="1" sz="2200">
                <a:uFill>
                  <a:solidFill>
                    <a:srgbClr val="000000"/>
                  </a:solidFill>
                </a:uFill>
                <a:latin typeface="+mn-lt"/>
                <a:ea typeface="+mn-ea"/>
                <a:cs typeface="+mn-cs"/>
                <a:sym typeface="Helvetica"/>
              </a:defRPr>
            </a:lvl1pPr>
          </a:lstStyle>
          <a:p>
            <a:pPr/>
            <a:r>
              <a:t>But things turn around: the power gradient</a:t>
            </a:r>
          </a:p>
        </p:txBody>
      </p:sp>
      <p:pic>
        <p:nvPicPr>
          <p:cNvPr id="90" name="Image" descr="Image"/>
          <p:cNvPicPr>
            <a:picLocks noChangeAspect="1"/>
          </p:cNvPicPr>
          <p:nvPr/>
        </p:nvPicPr>
        <p:blipFill>
          <a:blip r:embed="rId2">
            <a:extLst/>
          </a:blip>
          <a:stretch>
            <a:fillRect/>
          </a:stretch>
        </p:blipFill>
        <p:spPr>
          <a:xfrm>
            <a:off x="1507105" y="1791246"/>
            <a:ext cx="5466010" cy="1085963"/>
          </a:xfrm>
          <a:prstGeom prst="rect">
            <a:avLst/>
          </a:prstGeom>
          <a:ln w="12700">
            <a:miter lim="400000"/>
          </a:ln>
        </p:spPr>
      </p:pic>
      <p:pic>
        <p:nvPicPr>
          <p:cNvPr id="91" name="Image" descr="Image"/>
          <p:cNvPicPr>
            <a:picLocks noChangeAspect="1"/>
          </p:cNvPicPr>
          <p:nvPr/>
        </p:nvPicPr>
        <p:blipFill>
          <a:blip r:embed="rId3">
            <a:extLst/>
          </a:blip>
          <a:stretch>
            <a:fillRect/>
          </a:stretch>
        </p:blipFill>
        <p:spPr>
          <a:xfrm>
            <a:off x="1507105" y="2877208"/>
            <a:ext cx="5466010" cy="3821535"/>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